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0267275" cy="42794238"/>
  <p:notesSz cx="7315200" cy="9601200"/>
  <p:defaultTextStyle>
    <a:defPPr>
      <a:defRPr lang="en-US"/>
    </a:defPPr>
    <a:lvl1pPr marL="0" algn="l" defTabSz="4164726" rtl="0" eaLnBrk="1" latinLnBrk="0" hangingPunct="1">
      <a:defRPr sz="8200" kern="1200">
        <a:solidFill>
          <a:schemeClr val="tx1"/>
        </a:solidFill>
        <a:latin typeface="+mn-lt"/>
        <a:ea typeface="+mn-ea"/>
        <a:cs typeface="+mn-cs"/>
      </a:defRPr>
    </a:lvl1pPr>
    <a:lvl2pPr marL="2082363" algn="l" defTabSz="4164726" rtl="0" eaLnBrk="1" latinLnBrk="0" hangingPunct="1">
      <a:defRPr sz="8200" kern="1200">
        <a:solidFill>
          <a:schemeClr val="tx1"/>
        </a:solidFill>
        <a:latin typeface="+mn-lt"/>
        <a:ea typeface="+mn-ea"/>
        <a:cs typeface="+mn-cs"/>
      </a:defRPr>
    </a:lvl2pPr>
    <a:lvl3pPr marL="4164726" algn="l" defTabSz="4164726" rtl="0" eaLnBrk="1" latinLnBrk="0" hangingPunct="1">
      <a:defRPr sz="8200" kern="1200">
        <a:solidFill>
          <a:schemeClr val="tx1"/>
        </a:solidFill>
        <a:latin typeface="+mn-lt"/>
        <a:ea typeface="+mn-ea"/>
        <a:cs typeface="+mn-cs"/>
      </a:defRPr>
    </a:lvl3pPr>
    <a:lvl4pPr marL="6247088" algn="l" defTabSz="4164726" rtl="0" eaLnBrk="1" latinLnBrk="0" hangingPunct="1">
      <a:defRPr sz="8200" kern="1200">
        <a:solidFill>
          <a:schemeClr val="tx1"/>
        </a:solidFill>
        <a:latin typeface="+mn-lt"/>
        <a:ea typeface="+mn-ea"/>
        <a:cs typeface="+mn-cs"/>
      </a:defRPr>
    </a:lvl4pPr>
    <a:lvl5pPr marL="8329454" algn="l" defTabSz="4164726" rtl="0" eaLnBrk="1" latinLnBrk="0" hangingPunct="1">
      <a:defRPr sz="8200" kern="1200">
        <a:solidFill>
          <a:schemeClr val="tx1"/>
        </a:solidFill>
        <a:latin typeface="+mn-lt"/>
        <a:ea typeface="+mn-ea"/>
        <a:cs typeface="+mn-cs"/>
      </a:defRPr>
    </a:lvl5pPr>
    <a:lvl6pPr marL="10411817" algn="l" defTabSz="4164726" rtl="0" eaLnBrk="1" latinLnBrk="0" hangingPunct="1">
      <a:defRPr sz="8200" kern="1200">
        <a:solidFill>
          <a:schemeClr val="tx1"/>
        </a:solidFill>
        <a:latin typeface="+mn-lt"/>
        <a:ea typeface="+mn-ea"/>
        <a:cs typeface="+mn-cs"/>
      </a:defRPr>
    </a:lvl6pPr>
    <a:lvl7pPr marL="12494180" algn="l" defTabSz="4164726" rtl="0" eaLnBrk="1" latinLnBrk="0" hangingPunct="1">
      <a:defRPr sz="8200" kern="1200">
        <a:solidFill>
          <a:schemeClr val="tx1"/>
        </a:solidFill>
        <a:latin typeface="+mn-lt"/>
        <a:ea typeface="+mn-ea"/>
        <a:cs typeface="+mn-cs"/>
      </a:defRPr>
    </a:lvl7pPr>
    <a:lvl8pPr marL="14576543" algn="l" defTabSz="4164726" rtl="0" eaLnBrk="1" latinLnBrk="0" hangingPunct="1">
      <a:defRPr sz="8200" kern="1200">
        <a:solidFill>
          <a:schemeClr val="tx1"/>
        </a:solidFill>
        <a:latin typeface="+mn-lt"/>
        <a:ea typeface="+mn-ea"/>
        <a:cs typeface="+mn-cs"/>
      </a:defRPr>
    </a:lvl8pPr>
    <a:lvl9pPr marL="16658905" algn="l" defTabSz="4164726"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79">
          <p15:clr>
            <a:srgbClr val="A4A3A4"/>
          </p15:clr>
        </p15:guide>
        <p15:guide id="2" pos="95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6602" autoAdjust="0"/>
    <p:restoredTop sz="94660"/>
  </p:normalViewPr>
  <p:slideViewPr>
    <p:cSldViewPr>
      <p:cViewPr>
        <p:scale>
          <a:sx n="66" d="100"/>
          <a:sy n="66" d="100"/>
        </p:scale>
        <p:origin x="1242" y="-6528"/>
      </p:cViewPr>
      <p:guideLst>
        <p:guide orient="horz" pos="13479"/>
        <p:guide pos="953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046" y="13293959"/>
            <a:ext cx="25727184" cy="9173025"/>
          </a:xfrm>
        </p:spPr>
        <p:txBody>
          <a:bodyPr/>
          <a:lstStyle/>
          <a:p>
            <a:r>
              <a:rPr lang="en-US" smtClean="0"/>
              <a:t>Click to edit Master title style</a:t>
            </a:r>
            <a:endParaRPr lang="da-DK"/>
          </a:p>
        </p:txBody>
      </p:sp>
      <p:sp>
        <p:nvSpPr>
          <p:cNvPr id="3" name="Subtitle 2"/>
          <p:cNvSpPr>
            <a:spLocks noGrp="1"/>
          </p:cNvSpPr>
          <p:nvPr>
            <p:ph type="subTitle" idx="1"/>
          </p:nvPr>
        </p:nvSpPr>
        <p:spPr>
          <a:xfrm>
            <a:off x="4540091" y="24250070"/>
            <a:ext cx="21187093" cy="10936305"/>
          </a:xfrm>
        </p:spPr>
        <p:txBody>
          <a:bodyPr/>
          <a:lstStyle>
            <a:lvl1pPr marL="0" indent="0" algn="ctr">
              <a:buNone/>
              <a:defRPr>
                <a:solidFill>
                  <a:schemeClr val="tx1">
                    <a:tint val="75000"/>
                  </a:schemeClr>
                </a:solidFill>
              </a:defRPr>
            </a:lvl1pPr>
            <a:lvl2pPr marL="2082613" indent="0" algn="ctr">
              <a:buNone/>
              <a:defRPr>
                <a:solidFill>
                  <a:schemeClr val="tx1">
                    <a:tint val="75000"/>
                  </a:schemeClr>
                </a:solidFill>
              </a:defRPr>
            </a:lvl2pPr>
            <a:lvl3pPr marL="4165227" indent="0" algn="ctr">
              <a:buNone/>
              <a:defRPr>
                <a:solidFill>
                  <a:schemeClr val="tx1">
                    <a:tint val="75000"/>
                  </a:schemeClr>
                </a:solidFill>
              </a:defRPr>
            </a:lvl3pPr>
            <a:lvl4pPr marL="6247839" indent="0" algn="ctr">
              <a:buNone/>
              <a:defRPr>
                <a:solidFill>
                  <a:schemeClr val="tx1">
                    <a:tint val="75000"/>
                  </a:schemeClr>
                </a:solidFill>
              </a:defRPr>
            </a:lvl4pPr>
            <a:lvl5pPr marL="8330453" indent="0" algn="ctr">
              <a:buNone/>
              <a:defRPr>
                <a:solidFill>
                  <a:schemeClr val="tx1">
                    <a:tint val="75000"/>
                  </a:schemeClr>
                </a:solidFill>
              </a:defRPr>
            </a:lvl5pPr>
            <a:lvl6pPr marL="10413066" indent="0" algn="ctr">
              <a:buNone/>
              <a:defRPr>
                <a:solidFill>
                  <a:schemeClr val="tx1">
                    <a:tint val="75000"/>
                  </a:schemeClr>
                </a:solidFill>
              </a:defRPr>
            </a:lvl6pPr>
            <a:lvl7pPr marL="12495680" indent="0" algn="ctr">
              <a:buNone/>
              <a:defRPr>
                <a:solidFill>
                  <a:schemeClr val="tx1">
                    <a:tint val="75000"/>
                  </a:schemeClr>
                </a:solidFill>
              </a:defRPr>
            </a:lvl7pPr>
            <a:lvl8pPr marL="14578292" indent="0" algn="ctr">
              <a:buNone/>
              <a:defRPr>
                <a:solidFill>
                  <a:schemeClr val="tx1">
                    <a:tint val="75000"/>
                  </a:schemeClr>
                </a:solidFill>
              </a:defRPr>
            </a:lvl8pPr>
            <a:lvl9pPr marL="16660906" indent="0" algn="ctr">
              <a:buNone/>
              <a:defRPr>
                <a:solidFill>
                  <a:schemeClr val="tx1">
                    <a:tint val="75000"/>
                  </a:schemeClr>
                </a:solidFill>
              </a:defRPr>
            </a:lvl9pPr>
          </a:lstStyle>
          <a:p>
            <a:r>
              <a:rPr lang="en-US" smtClean="0"/>
              <a:t>Click to edit Master subtitle style</a:t>
            </a:r>
            <a:endParaRPr lang="da-DK"/>
          </a:p>
        </p:txBody>
      </p:sp>
      <p:sp>
        <p:nvSpPr>
          <p:cNvPr id="4" name="Date Placeholder 3"/>
          <p:cNvSpPr>
            <a:spLocks noGrp="1"/>
          </p:cNvSpPr>
          <p:nvPr>
            <p:ph type="dt" sz="half" idx="10"/>
          </p:nvPr>
        </p:nvSpPr>
        <p:spPr/>
        <p:txBody>
          <a:bodyPr/>
          <a:lstStyle/>
          <a:p>
            <a:fld id="{1D8BD707-D9CF-40AE-B4C6-C98DA3205C09}" type="datetimeFigureOut">
              <a:rPr lang="en-US" smtClean="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62342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fld id="{1D8BD707-D9CF-40AE-B4C6-C98DA3205C09}" type="datetimeFigureOut">
              <a:rPr lang="en-US" smtClean="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231616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43774" y="1713761"/>
            <a:ext cx="6810137" cy="36513788"/>
          </a:xfrm>
        </p:spPr>
        <p:txBody>
          <a:bodyPr vert="eaVert"/>
          <a:lstStyle/>
          <a:p>
            <a:r>
              <a:rPr lang="en-US" smtClean="0"/>
              <a:t>Click to edit Master title style</a:t>
            </a:r>
            <a:endParaRPr lang="da-DK"/>
          </a:p>
        </p:txBody>
      </p:sp>
      <p:sp>
        <p:nvSpPr>
          <p:cNvPr id="3" name="Vertical Text Placeholder 2"/>
          <p:cNvSpPr>
            <a:spLocks noGrp="1"/>
          </p:cNvSpPr>
          <p:nvPr>
            <p:ph type="body" orient="vert" idx="1"/>
          </p:nvPr>
        </p:nvSpPr>
        <p:spPr>
          <a:xfrm>
            <a:off x="1513364" y="1713761"/>
            <a:ext cx="19925956" cy="365137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fld id="{1D8BD707-D9CF-40AE-B4C6-C98DA3205C09}" type="datetimeFigureOut">
              <a:rPr lang="en-US" smtClean="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90727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fld id="{1D8BD707-D9CF-40AE-B4C6-C98DA3205C09}" type="datetimeFigureOut">
              <a:rPr lang="en-US" smtClean="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30762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0905" y="27499265"/>
            <a:ext cx="25727184" cy="8499411"/>
          </a:xfrm>
        </p:spPr>
        <p:txBody>
          <a:bodyPr anchor="t"/>
          <a:lstStyle>
            <a:lvl1pPr algn="l">
              <a:defRPr sz="18200" b="1" cap="all"/>
            </a:lvl1pPr>
          </a:lstStyle>
          <a:p>
            <a:r>
              <a:rPr lang="en-US" smtClean="0"/>
              <a:t>Click to edit Master title style</a:t>
            </a:r>
            <a:endParaRPr lang="da-DK"/>
          </a:p>
        </p:txBody>
      </p:sp>
      <p:sp>
        <p:nvSpPr>
          <p:cNvPr id="3" name="Text Placeholder 2"/>
          <p:cNvSpPr>
            <a:spLocks noGrp="1"/>
          </p:cNvSpPr>
          <p:nvPr>
            <p:ph type="body" idx="1"/>
          </p:nvPr>
        </p:nvSpPr>
        <p:spPr>
          <a:xfrm>
            <a:off x="2390905" y="18138032"/>
            <a:ext cx="25727184" cy="9361235"/>
          </a:xfrm>
        </p:spPr>
        <p:txBody>
          <a:bodyPr anchor="b"/>
          <a:lstStyle>
            <a:lvl1pPr marL="0" indent="0">
              <a:buNone/>
              <a:defRPr sz="9200">
                <a:solidFill>
                  <a:schemeClr val="tx1">
                    <a:tint val="75000"/>
                  </a:schemeClr>
                </a:solidFill>
              </a:defRPr>
            </a:lvl1pPr>
            <a:lvl2pPr marL="2082613" indent="0">
              <a:buNone/>
              <a:defRPr sz="8200">
                <a:solidFill>
                  <a:schemeClr val="tx1">
                    <a:tint val="75000"/>
                  </a:schemeClr>
                </a:solidFill>
              </a:defRPr>
            </a:lvl2pPr>
            <a:lvl3pPr marL="4165227" indent="0">
              <a:buNone/>
              <a:defRPr sz="7200">
                <a:solidFill>
                  <a:schemeClr val="tx1">
                    <a:tint val="75000"/>
                  </a:schemeClr>
                </a:solidFill>
              </a:defRPr>
            </a:lvl3pPr>
            <a:lvl4pPr marL="6247839" indent="0">
              <a:buNone/>
              <a:defRPr sz="6500">
                <a:solidFill>
                  <a:schemeClr val="tx1">
                    <a:tint val="75000"/>
                  </a:schemeClr>
                </a:solidFill>
              </a:defRPr>
            </a:lvl4pPr>
            <a:lvl5pPr marL="8330453" indent="0">
              <a:buNone/>
              <a:defRPr sz="6500">
                <a:solidFill>
                  <a:schemeClr val="tx1">
                    <a:tint val="75000"/>
                  </a:schemeClr>
                </a:solidFill>
              </a:defRPr>
            </a:lvl5pPr>
            <a:lvl6pPr marL="10413066" indent="0">
              <a:buNone/>
              <a:defRPr sz="6500">
                <a:solidFill>
                  <a:schemeClr val="tx1">
                    <a:tint val="75000"/>
                  </a:schemeClr>
                </a:solidFill>
              </a:defRPr>
            </a:lvl6pPr>
            <a:lvl7pPr marL="12495680" indent="0">
              <a:buNone/>
              <a:defRPr sz="6500">
                <a:solidFill>
                  <a:schemeClr val="tx1">
                    <a:tint val="75000"/>
                  </a:schemeClr>
                </a:solidFill>
              </a:defRPr>
            </a:lvl7pPr>
            <a:lvl8pPr marL="14578292" indent="0">
              <a:buNone/>
              <a:defRPr sz="6500">
                <a:solidFill>
                  <a:schemeClr val="tx1">
                    <a:tint val="75000"/>
                  </a:schemeClr>
                </a:solidFill>
              </a:defRPr>
            </a:lvl8pPr>
            <a:lvl9pPr marL="16660906" indent="0">
              <a:buNone/>
              <a:defRPr sz="6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493584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sz="half" idx="1"/>
          </p:nvPr>
        </p:nvSpPr>
        <p:spPr>
          <a:xfrm>
            <a:off x="1513363" y="9985326"/>
            <a:ext cx="13368046" cy="28242218"/>
          </a:xfrm>
        </p:spPr>
        <p:txBody>
          <a:bodyPr/>
          <a:lstStyle>
            <a:lvl1pPr>
              <a:defRPr sz="12700"/>
            </a:lvl1pPr>
            <a:lvl2pPr>
              <a:defRPr sz="11000"/>
            </a:lvl2pPr>
            <a:lvl3pPr>
              <a:defRPr sz="92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Content Placeholder 3"/>
          <p:cNvSpPr>
            <a:spLocks noGrp="1"/>
          </p:cNvSpPr>
          <p:nvPr>
            <p:ph sz="half" idx="2"/>
          </p:nvPr>
        </p:nvSpPr>
        <p:spPr>
          <a:xfrm>
            <a:off x="15385866" y="9985326"/>
            <a:ext cx="13368046" cy="28242218"/>
          </a:xfrm>
        </p:spPr>
        <p:txBody>
          <a:bodyPr/>
          <a:lstStyle>
            <a:lvl1pPr>
              <a:defRPr sz="12700"/>
            </a:lvl1pPr>
            <a:lvl2pPr>
              <a:defRPr sz="11000"/>
            </a:lvl2pPr>
            <a:lvl3pPr>
              <a:defRPr sz="92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Date Placeholder 4"/>
          <p:cNvSpPr>
            <a:spLocks noGrp="1"/>
          </p:cNvSpPr>
          <p:nvPr>
            <p:ph type="dt" sz="half" idx="10"/>
          </p:nvPr>
        </p:nvSpPr>
        <p:spPr/>
        <p:txBody>
          <a:bodyPr/>
          <a:lstStyle/>
          <a:p>
            <a:fld id="{1D8BD707-D9CF-40AE-B4C6-C98DA3205C09}" type="datetimeFigureOut">
              <a:rPr lang="en-US" smtClean="0"/>
              <a:pPr/>
              <a:t>9/15/2017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751864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da-DK"/>
          </a:p>
        </p:txBody>
      </p:sp>
      <p:sp>
        <p:nvSpPr>
          <p:cNvPr id="3" name="Text Placeholder 2"/>
          <p:cNvSpPr>
            <a:spLocks noGrp="1"/>
          </p:cNvSpPr>
          <p:nvPr>
            <p:ph type="body" idx="1"/>
          </p:nvPr>
        </p:nvSpPr>
        <p:spPr>
          <a:xfrm>
            <a:off x="1513369" y="9579181"/>
            <a:ext cx="13373303" cy="3992146"/>
          </a:xfrm>
        </p:spPr>
        <p:txBody>
          <a:bodyPr anchor="b"/>
          <a:lstStyle>
            <a:lvl1pPr marL="0" indent="0">
              <a:buNone/>
              <a:defRPr sz="11000" b="1"/>
            </a:lvl1pPr>
            <a:lvl2pPr marL="2082613" indent="0">
              <a:buNone/>
              <a:defRPr sz="9200" b="1"/>
            </a:lvl2pPr>
            <a:lvl3pPr marL="4165227" indent="0">
              <a:buNone/>
              <a:defRPr sz="8200" b="1"/>
            </a:lvl3pPr>
            <a:lvl4pPr marL="6247839" indent="0">
              <a:buNone/>
              <a:defRPr sz="7200" b="1"/>
            </a:lvl4pPr>
            <a:lvl5pPr marL="8330453" indent="0">
              <a:buNone/>
              <a:defRPr sz="7200" b="1"/>
            </a:lvl5pPr>
            <a:lvl6pPr marL="10413066" indent="0">
              <a:buNone/>
              <a:defRPr sz="7200" b="1"/>
            </a:lvl6pPr>
            <a:lvl7pPr marL="12495680" indent="0">
              <a:buNone/>
              <a:defRPr sz="7200" b="1"/>
            </a:lvl7pPr>
            <a:lvl8pPr marL="14578292" indent="0">
              <a:buNone/>
              <a:defRPr sz="7200" b="1"/>
            </a:lvl8pPr>
            <a:lvl9pPr marL="16660906" indent="0">
              <a:buNone/>
              <a:defRPr sz="7200" b="1"/>
            </a:lvl9pPr>
          </a:lstStyle>
          <a:p>
            <a:pPr lvl="0"/>
            <a:r>
              <a:rPr lang="en-US" smtClean="0"/>
              <a:t>Click to edit Master text styles</a:t>
            </a:r>
          </a:p>
        </p:txBody>
      </p:sp>
      <p:sp>
        <p:nvSpPr>
          <p:cNvPr id="4" name="Content Placeholder 3"/>
          <p:cNvSpPr>
            <a:spLocks noGrp="1"/>
          </p:cNvSpPr>
          <p:nvPr>
            <p:ph sz="half" idx="2"/>
          </p:nvPr>
        </p:nvSpPr>
        <p:spPr>
          <a:xfrm>
            <a:off x="1513369" y="13571328"/>
            <a:ext cx="13373303" cy="24656218"/>
          </a:xfrm>
        </p:spPr>
        <p:txBody>
          <a:bodyPr/>
          <a:lstStyle>
            <a:lvl1pPr>
              <a:defRPr sz="11000"/>
            </a:lvl1pPr>
            <a:lvl2pPr>
              <a:defRPr sz="9200"/>
            </a:lvl2pPr>
            <a:lvl3pPr>
              <a:defRPr sz="82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Text Placeholder 4"/>
          <p:cNvSpPr>
            <a:spLocks noGrp="1"/>
          </p:cNvSpPr>
          <p:nvPr>
            <p:ph type="body" sz="quarter" idx="3"/>
          </p:nvPr>
        </p:nvSpPr>
        <p:spPr>
          <a:xfrm>
            <a:off x="15375359" y="9579181"/>
            <a:ext cx="13378556" cy="3992146"/>
          </a:xfrm>
        </p:spPr>
        <p:txBody>
          <a:bodyPr anchor="b"/>
          <a:lstStyle>
            <a:lvl1pPr marL="0" indent="0">
              <a:buNone/>
              <a:defRPr sz="11000" b="1"/>
            </a:lvl1pPr>
            <a:lvl2pPr marL="2082613" indent="0">
              <a:buNone/>
              <a:defRPr sz="9200" b="1"/>
            </a:lvl2pPr>
            <a:lvl3pPr marL="4165227" indent="0">
              <a:buNone/>
              <a:defRPr sz="8200" b="1"/>
            </a:lvl3pPr>
            <a:lvl4pPr marL="6247839" indent="0">
              <a:buNone/>
              <a:defRPr sz="7200" b="1"/>
            </a:lvl4pPr>
            <a:lvl5pPr marL="8330453" indent="0">
              <a:buNone/>
              <a:defRPr sz="7200" b="1"/>
            </a:lvl5pPr>
            <a:lvl6pPr marL="10413066" indent="0">
              <a:buNone/>
              <a:defRPr sz="7200" b="1"/>
            </a:lvl6pPr>
            <a:lvl7pPr marL="12495680" indent="0">
              <a:buNone/>
              <a:defRPr sz="7200" b="1"/>
            </a:lvl7pPr>
            <a:lvl8pPr marL="14578292" indent="0">
              <a:buNone/>
              <a:defRPr sz="7200" b="1"/>
            </a:lvl8pPr>
            <a:lvl9pPr marL="16660906" indent="0">
              <a:buNone/>
              <a:defRPr sz="7200" b="1"/>
            </a:lvl9pPr>
          </a:lstStyle>
          <a:p>
            <a:pPr lvl="0"/>
            <a:r>
              <a:rPr lang="en-US" smtClean="0"/>
              <a:t>Click to edit Master text styles</a:t>
            </a:r>
          </a:p>
        </p:txBody>
      </p:sp>
      <p:sp>
        <p:nvSpPr>
          <p:cNvPr id="6" name="Content Placeholder 5"/>
          <p:cNvSpPr>
            <a:spLocks noGrp="1"/>
          </p:cNvSpPr>
          <p:nvPr>
            <p:ph sz="quarter" idx="4"/>
          </p:nvPr>
        </p:nvSpPr>
        <p:spPr>
          <a:xfrm>
            <a:off x="15375359" y="13571328"/>
            <a:ext cx="13378556" cy="24656218"/>
          </a:xfrm>
        </p:spPr>
        <p:txBody>
          <a:bodyPr/>
          <a:lstStyle>
            <a:lvl1pPr>
              <a:defRPr sz="11000"/>
            </a:lvl1pPr>
            <a:lvl2pPr>
              <a:defRPr sz="9200"/>
            </a:lvl2pPr>
            <a:lvl3pPr>
              <a:defRPr sz="82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7" name="Date Placeholder 6"/>
          <p:cNvSpPr>
            <a:spLocks noGrp="1"/>
          </p:cNvSpPr>
          <p:nvPr>
            <p:ph type="dt" sz="half" idx="10"/>
          </p:nvPr>
        </p:nvSpPr>
        <p:spPr/>
        <p:txBody>
          <a:bodyPr/>
          <a:lstStyle/>
          <a:p>
            <a:fld id="{1D8BD707-D9CF-40AE-B4C6-C98DA3205C09}" type="datetimeFigureOut">
              <a:rPr lang="en-US" smtClean="0"/>
              <a:pPr/>
              <a:t>9/15/2017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48538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Date Placeholder 2"/>
          <p:cNvSpPr>
            <a:spLocks noGrp="1"/>
          </p:cNvSpPr>
          <p:nvPr>
            <p:ph type="dt" sz="half" idx="10"/>
          </p:nvPr>
        </p:nvSpPr>
        <p:spPr/>
        <p:txBody>
          <a:bodyPr/>
          <a:lstStyle/>
          <a:p>
            <a:fld id="{1D8BD707-D9CF-40AE-B4C6-C98DA3205C09}" type="datetimeFigureOut">
              <a:rPr lang="en-US" smtClean="0"/>
              <a:pPr/>
              <a:t>9/15/2017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019854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158605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368" y="1703844"/>
            <a:ext cx="9957725" cy="7251246"/>
          </a:xfrm>
        </p:spPr>
        <p:txBody>
          <a:bodyPr anchor="b"/>
          <a:lstStyle>
            <a:lvl1pPr algn="l">
              <a:defRPr sz="9200" b="1"/>
            </a:lvl1pPr>
          </a:lstStyle>
          <a:p>
            <a:r>
              <a:rPr lang="en-US" smtClean="0"/>
              <a:t>Click to edit Master title style</a:t>
            </a:r>
            <a:endParaRPr lang="da-DK"/>
          </a:p>
        </p:txBody>
      </p:sp>
      <p:sp>
        <p:nvSpPr>
          <p:cNvPr id="3" name="Content Placeholder 2"/>
          <p:cNvSpPr>
            <a:spLocks noGrp="1"/>
          </p:cNvSpPr>
          <p:nvPr>
            <p:ph idx="1"/>
          </p:nvPr>
        </p:nvSpPr>
        <p:spPr>
          <a:xfrm>
            <a:off x="11833664" y="1703851"/>
            <a:ext cx="16920248" cy="36523698"/>
          </a:xfrm>
        </p:spPr>
        <p:txBody>
          <a:bodyPr/>
          <a:lstStyle>
            <a:lvl1pPr>
              <a:defRPr sz="14700"/>
            </a:lvl1pPr>
            <a:lvl2pPr>
              <a:defRPr sz="12700"/>
            </a:lvl2pPr>
            <a:lvl3pPr>
              <a:defRPr sz="11000"/>
            </a:lvl3pPr>
            <a:lvl4pPr>
              <a:defRPr sz="9200"/>
            </a:lvl4pPr>
            <a:lvl5pPr>
              <a:defRPr sz="9200"/>
            </a:lvl5pPr>
            <a:lvl6pPr>
              <a:defRPr sz="9200"/>
            </a:lvl6pPr>
            <a:lvl7pPr>
              <a:defRPr sz="9200"/>
            </a:lvl7pPr>
            <a:lvl8pPr>
              <a:defRPr sz="9200"/>
            </a:lvl8pPr>
            <a:lvl9pPr>
              <a:defRPr sz="9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Text Placeholder 3"/>
          <p:cNvSpPr>
            <a:spLocks noGrp="1"/>
          </p:cNvSpPr>
          <p:nvPr>
            <p:ph type="body" sz="half" idx="2"/>
          </p:nvPr>
        </p:nvSpPr>
        <p:spPr>
          <a:xfrm>
            <a:off x="1513368" y="8955095"/>
            <a:ext cx="9957725" cy="29272450"/>
          </a:xfrm>
        </p:spPr>
        <p:txBody>
          <a:bodyPr/>
          <a:lstStyle>
            <a:lvl1pPr marL="0" indent="0">
              <a:buNone/>
              <a:defRPr sz="6500"/>
            </a:lvl1pPr>
            <a:lvl2pPr marL="2082613" indent="0">
              <a:buNone/>
              <a:defRPr sz="5500"/>
            </a:lvl2pPr>
            <a:lvl3pPr marL="4165227" indent="0">
              <a:buNone/>
              <a:defRPr sz="4500"/>
            </a:lvl3pPr>
            <a:lvl4pPr marL="6247839" indent="0">
              <a:buNone/>
              <a:defRPr sz="4200"/>
            </a:lvl4pPr>
            <a:lvl5pPr marL="8330453" indent="0">
              <a:buNone/>
              <a:defRPr sz="4200"/>
            </a:lvl5pPr>
            <a:lvl6pPr marL="10413066" indent="0">
              <a:buNone/>
              <a:defRPr sz="4200"/>
            </a:lvl6pPr>
            <a:lvl7pPr marL="12495680" indent="0">
              <a:buNone/>
              <a:defRPr sz="4200"/>
            </a:lvl7pPr>
            <a:lvl8pPr marL="14578292" indent="0">
              <a:buNone/>
              <a:defRPr sz="4200"/>
            </a:lvl8pPr>
            <a:lvl9pPr marL="16660906"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922325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2597" y="29955972"/>
            <a:ext cx="18160365" cy="3536471"/>
          </a:xfrm>
        </p:spPr>
        <p:txBody>
          <a:bodyPr anchor="b"/>
          <a:lstStyle>
            <a:lvl1pPr algn="l">
              <a:defRPr sz="9200" b="1"/>
            </a:lvl1pPr>
          </a:lstStyle>
          <a:p>
            <a:r>
              <a:rPr lang="en-US" smtClean="0"/>
              <a:t>Click to edit Master title style</a:t>
            </a:r>
            <a:endParaRPr lang="da-DK"/>
          </a:p>
        </p:txBody>
      </p:sp>
      <p:sp>
        <p:nvSpPr>
          <p:cNvPr id="3" name="Picture Placeholder 2"/>
          <p:cNvSpPr>
            <a:spLocks noGrp="1"/>
          </p:cNvSpPr>
          <p:nvPr>
            <p:ph type="pic" idx="1"/>
          </p:nvPr>
        </p:nvSpPr>
        <p:spPr>
          <a:xfrm>
            <a:off x="5932597" y="3823745"/>
            <a:ext cx="18160365" cy="25676543"/>
          </a:xfrm>
        </p:spPr>
        <p:txBody>
          <a:bodyPr/>
          <a:lstStyle>
            <a:lvl1pPr marL="0" indent="0">
              <a:buNone/>
              <a:defRPr sz="14700"/>
            </a:lvl1pPr>
            <a:lvl2pPr marL="2082613" indent="0">
              <a:buNone/>
              <a:defRPr sz="12700"/>
            </a:lvl2pPr>
            <a:lvl3pPr marL="4165227" indent="0">
              <a:buNone/>
              <a:defRPr sz="11000"/>
            </a:lvl3pPr>
            <a:lvl4pPr marL="6247839" indent="0">
              <a:buNone/>
              <a:defRPr sz="9200"/>
            </a:lvl4pPr>
            <a:lvl5pPr marL="8330453" indent="0">
              <a:buNone/>
              <a:defRPr sz="9200"/>
            </a:lvl5pPr>
            <a:lvl6pPr marL="10413066" indent="0">
              <a:buNone/>
              <a:defRPr sz="9200"/>
            </a:lvl6pPr>
            <a:lvl7pPr marL="12495680" indent="0">
              <a:buNone/>
              <a:defRPr sz="9200"/>
            </a:lvl7pPr>
            <a:lvl8pPr marL="14578292" indent="0">
              <a:buNone/>
              <a:defRPr sz="9200"/>
            </a:lvl8pPr>
            <a:lvl9pPr marL="16660906" indent="0">
              <a:buNone/>
              <a:defRPr sz="9200"/>
            </a:lvl9pPr>
          </a:lstStyle>
          <a:p>
            <a:endParaRPr lang="da-DK" dirty="0"/>
          </a:p>
        </p:txBody>
      </p:sp>
      <p:sp>
        <p:nvSpPr>
          <p:cNvPr id="4" name="Text Placeholder 3"/>
          <p:cNvSpPr>
            <a:spLocks noGrp="1"/>
          </p:cNvSpPr>
          <p:nvPr>
            <p:ph type="body" sz="half" idx="2"/>
          </p:nvPr>
        </p:nvSpPr>
        <p:spPr>
          <a:xfrm>
            <a:off x="5932597" y="33492444"/>
            <a:ext cx="18160365" cy="5022375"/>
          </a:xfrm>
        </p:spPr>
        <p:txBody>
          <a:bodyPr/>
          <a:lstStyle>
            <a:lvl1pPr marL="0" indent="0">
              <a:buNone/>
              <a:defRPr sz="6500"/>
            </a:lvl1pPr>
            <a:lvl2pPr marL="2082613" indent="0">
              <a:buNone/>
              <a:defRPr sz="5500"/>
            </a:lvl2pPr>
            <a:lvl3pPr marL="4165227" indent="0">
              <a:buNone/>
              <a:defRPr sz="4500"/>
            </a:lvl3pPr>
            <a:lvl4pPr marL="6247839" indent="0">
              <a:buNone/>
              <a:defRPr sz="4200"/>
            </a:lvl4pPr>
            <a:lvl5pPr marL="8330453" indent="0">
              <a:buNone/>
              <a:defRPr sz="4200"/>
            </a:lvl5pPr>
            <a:lvl6pPr marL="10413066" indent="0">
              <a:buNone/>
              <a:defRPr sz="4200"/>
            </a:lvl6pPr>
            <a:lvl7pPr marL="12495680" indent="0">
              <a:buNone/>
              <a:defRPr sz="4200"/>
            </a:lvl7pPr>
            <a:lvl8pPr marL="14578292" indent="0">
              <a:buNone/>
              <a:defRPr sz="4200"/>
            </a:lvl8pPr>
            <a:lvl9pPr marL="16660906"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021186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3365" y="1713754"/>
            <a:ext cx="27240547" cy="7132373"/>
          </a:xfrm>
          <a:prstGeom prst="rect">
            <a:avLst/>
          </a:prstGeom>
        </p:spPr>
        <p:txBody>
          <a:bodyPr vert="horz" lIns="416523" tIns="208262" rIns="416523" bIns="208262" rtlCol="0" anchor="ctr">
            <a:normAutofit/>
          </a:bodyPr>
          <a:lstStyle/>
          <a:p>
            <a:r>
              <a:rPr lang="en-US" smtClean="0"/>
              <a:t>Click to edit Master title style</a:t>
            </a:r>
            <a:endParaRPr lang="da-DK"/>
          </a:p>
        </p:txBody>
      </p:sp>
      <p:sp>
        <p:nvSpPr>
          <p:cNvPr id="3" name="Text Placeholder 2"/>
          <p:cNvSpPr>
            <a:spLocks noGrp="1"/>
          </p:cNvSpPr>
          <p:nvPr>
            <p:ph type="body" idx="1"/>
          </p:nvPr>
        </p:nvSpPr>
        <p:spPr>
          <a:xfrm>
            <a:off x="1513365" y="9985326"/>
            <a:ext cx="27240547" cy="28242218"/>
          </a:xfrm>
          <a:prstGeom prst="rect">
            <a:avLst/>
          </a:prstGeom>
        </p:spPr>
        <p:txBody>
          <a:bodyPr vert="horz" lIns="416523" tIns="208262" rIns="416523" bIns="20826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2"/>
          </p:nvPr>
        </p:nvSpPr>
        <p:spPr>
          <a:xfrm>
            <a:off x="1513363" y="39663929"/>
            <a:ext cx="7062365" cy="2278399"/>
          </a:xfrm>
          <a:prstGeom prst="rect">
            <a:avLst/>
          </a:prstGeom>
        </p:spPr>
        <p:txBody>
          <a:bodyPr vert="horz" lIns="416523" tIns="208262" rIns="416523" bIns="208262" rtlCol="0" anchor="ctr"/>
          <a:lstStyle>
            <a:lvl1pPr algn="l">
              <a:defRPr sz="5500">
                <a:solidFill>
                  <a:schemeClr val="tx1">
                    <a:tint val="75000"/>
                  </a:schemeClr>
                </a:solidFill>
              </a:defRPr>
            </a:lvl1pPr>
          </a:lstStyle>
          <a:p>
            <a:fld id="{1D8BD707-D9CF-40AE-B4C6-C98DA3205C09}" type="datetimeFigureOut">
              <a:rPr lang="en-US" smtClean="0"/>
              <a:pPr/>
              <a:t>9/15/2017</a:t>
            </a:fld>
            <a:endParaRPr lang="en-US" dirty="0"/>
          </a:p>
        </p:txBody>
      </p:sp>
      <p:sp>
        <p:nvSpPr>
          <p:cNvPr id="5" name="Footer Placeholder 4"/>
          <p:cNvSpPr>
            <a:spLocks noGrp="1"/>
          </p:cNvSpPr>
          <p:nvPr>
            <p:ph type="ftr" sz="quarter" idx="3"/>
          </p:nvPr>
        </p:nvSpPr>
        <p:spPr>
          <a:xfrm>
            <a:off x="10341319" y="39663929"/>
            <a:ext cx="9584637" cy="2278399"/>
          </a:xfrm>
          <a:prstGeom prst="rect">
            <a:avLst/>
          </a:prstGeom>
        </p:spPr>
        <p:txBody>
          <a:bodyPr vert="horz" lIns="416523" tIns="208262" rIns="416523" bIns="208262" rtlCol="0" anchor="ctr"/>
          <a:lstStyle>
            <a:lvl1pPr algn="ctr">
              <a:defRPr sz="55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1691547" y="39663929"/>
            <a:ext cx="7062365" cy="2278399"/>
          </a:xfrm>
          <a:prstGeom prst="rect">
            <a:avLst/>
          </a:prstGeom>
        </p:spPr>
        <p:txBody>
          <a:bodyPr vert="horz" lIns="416523" tIns="208262" rIns="416523" bIns="208262" rtlCol="0" anchor="ctr"/>
          <a:lstStyle>
            <a:lvl1pPr algn="r">
              <a:defRPr sz="55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8911782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165227" rtl="0" eaLnBrk="1" latinLnBrk="0" hangingPunct="1">
        <a:spcBef>
          <a:spcPct val="0"/>
        </a:spcBef>
        <a:buNone/>
        <a:defRPr sz="20200" kern="1200">
          <a:solidFill>
            <a:schemeClr val="tx1"/>
          </a:solidFill>
          <a:latin typeface="+mj-lt"/>
          <a:ea typeface="+mj-ea"/>
          <a:cs typeface="+mj-cs"/>
        </a:defRPr>
      </a:lvl1pPr>
    </p:titleStyle>
    <p:bodyStyle>
      <a:lvl1pPr marL="1561959" indent="-1561959" algn="l" defTabSz="4165227" rtl="0" eaLnBrk="1" latinLnBrk="0" hangingPunct="1">
        <a:spcBef>
          <a:spcPct val="20000"/>
        </a:spcBef>
        <a:buFont typeface="Arial" panose="020B0604020202020204" pitchFamily="34" charset="0"/>
        <a:buChar char="•"/>
        <a:defRPr sz="14700" kern="1200">
          <a:solidFill>
            <a:schemeClr val="tx1"/>
          </a:solidFill>
          <a:latin typeface="+mn-lt"/>
          <a:ea typeface="+mn-ea"/>
          <a:cs typeface="+mn-cs"/>
        </a:defRPr>
      </a:lvl1pPr>
      <a:lvl2pPr marL="3384247" indent="-1301633" algn="l" defTabSz="4165227" rtl="0" eaLnBrk="1" latinLnBrk="0" hangingPunct="1">
        <a:spcBef>
          <a:spcPct val="20000"/>
        </a:spcBef>
        <a:buFont typeface="Arial" panose="020B0604020202020204" pitchFamily="34" charset="0"/>
        <a:buChar char="–"/>
        <a:defRPr sz="12700" kern="1200">
          <a:solidFill>
            <a:schemeClr val="tx1"/>
          </a:solidFill>
          <a:latin typeface="+mn-lt"/>
          <a:ea typeface="+mn-ea"/>
          <a:cs typeface="+mn-cs"/>
        </a:defRPr>
      </a:lvl2pPr>
      <a:lvl3pPr marL="5206533" indent="-1041306" algn="l" defTabSz="4165227" rtl="0" eaLnBrk="1" latinLnBrk="0" hangingPunct="1">
        <a:spcBef>
          <a:spcPct val="20000"/>
        </a:spcBef>
        <a:buFont typeface="Arial" panose="020B0604020202020204" pitchFamily="34" charset="0"/>
        <a:buChar char="•"/>
        <a:defRPr sz="11000" kern="1200">
          <a:solidFill>
            <a:schemeClr val="tx1"/>
          </a:solidFill>
          <a:latin typeface="+mn-lt"/>
          <a:ea typeface="+mn-ea"/>
          <a:cs typeface="+mn-cs"/>
        </a:defRPr>
      </a:lvl3pPr>
      <a:lvl4pPr marL="7289147" indent="-1041306" algn="l" defTabSz="4165227"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4pPr>
      <a:lvl5pPr marL="9371759" indent="-1041306" algn="l" defTabSz="4165227"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5pPr>
      <a:lvl6pPr marL="11454373" indent="-1041306" algn="l" defTabSz="4165227"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6pPr>
      <a:lvl7pPr marL="13536986" indent="-1041306" algn="l" defTabSz="4165227"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7pPr>
      <a:lvl8pPr marL="15619600" indent="-1041306" algn="l" defTabSz="4165227"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8pPr>
      <a:lvl9pPr marL="17702212" indent="-1041306" algn="l" defTabSz="4165227"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9pPr>
    </p:bodyStyle>
    <p:otherStyle>
      <a:defPPr>
        <a:defRPr lang="en-US"/>
      </a:defPPr>
      <a:lvl1pPr marL="0" algn="l" defTabSz="4165227" rtl="0" eaLnBrk="1" latinLnBrk="0" hangingPunct="1">
        <a:defRPr sz="8200" kern="1200">
          <a:solidFill>
            <a:schemeClr val="tx1"/>
          </a:solidFill>
          <a:latin typeface="+mn-lt"/>
          <a:ea typeface="+mn-ea"/>
          <a:cs typeface="+mn-cs"/>
        </a:defRPr>
      </a:lvl1pPr>
      <a:lvl2pPr marL="2082613" algn="l" defTabSz="4165227" rtl="0" eaLnBrk="1" latinLnBrk="0" hangingPunct="1">
        <a:defRPr sz="8200" kern="1200">
          <a:solidFill>
            <a:schemeClr val="tx1"/>
          </a:solidFill>
          <a:latin typeface="+mn-lt"/>
          <a:ea typeface="+mn-ea"/>
          <a:cs typeface="+mn-cs"/>
        </a:defRPr>
      </a:lvl2pPr>
      <a:lvl3pPr marL="4165227" algn="l" defTabSz="4165227" rtl="0" eaLnBrk="1" latinLnBrk="0" hangingPunct="1">
        <a:defRPr sz="8200" kern="1200">
          <a:solidFill>
            <a:schemeClr val="tx1"/>
          </a:solidFill>
          <a:latin typeface="+mn-lt"/>
          <a:ea typeface="+mn-ea"/>
          <a:cs typeface="+mn-cs"/>
        </a:defRPr>
      </a:lvl3pPr>
      <a:lvl4pPr marL="6247839" algn="l" defTabSz="4165227" rtl="0" eaLnBrk="1" latinLnBrk="0" hangingPunct="1">
        <a:defRPr sz="8200" kern="1200">
          <a:solidFill>
            <a:schemeClr val="tx1"/>
          </a:solidFill>
          <a:latin typeface="+mn-lt"/>
          <a:ea typeface="+mn-ea"/>
          <a:cs typeface="+mn-cs"/>
        </a:defRPr>
      </a:lvl4pPr>
      <a:lvl5pPr marL="8330453" algn="l" defTabSz="4165227" rtl="0" eaLnBrk="1" latinLnBrk="0" hangingPunct="1">
        <a:defRPr sz="8200" kern="1200">
          <a:solidFill>
            <a:schemeClr val="tx1"/>
          </a:solidFill>
          <a:latin typeface="+mn-lt"/>
          <a:ea typeface="+mn-ea"/>
          <a:cs typeface="+mn-cs"/>
        </a:defRPr>
      </a:lvl5pPr>
      <a:lvl6pPr marL="10413066" algn="l" defTabSz="4165227" rtl="0" eaLnBrk="1" latinLnBrk="0" hangingPunct="1">
        <a:defRPr sz="8200" kern="1200">
          <a:solidFill>
            <a:schemeClr val="tx1"/>
          </a:solidFill>
          <a:latin typeface="+mn-lt"/>
          <a:ea typeface="+mn-ea"/>
          <a:cs typeface="+mn-cs"/>
        </a:defRPr>
      </a:lvl6pPr>
      <a:lvl7pPr marL="12495680" algn="l" defTabSz="4165227" rtl="0" eaLnBrk="1" latinLnBrk="0" hangingPunct="1">
        <a:defRPr sz="8200" kern="1200">
          <a:solidFill>
            <a:schemeClr val="tx1"/>
          </a:solidFill>
          <a:latin typeface="+mn-lt"/>
          <a:ea typeface="+mn-ea"/>
          <a:cs typeface="+mn-cs"/>
        </a:defRPr>
      </a:lvl7pPr>
      <a:lvl8pPr marL="14578292" algn="l" defTabSz="4165227" rtl="0" eaLnBrk="1" latinLnBrk="0" hangingPunct="1">
        <a:defRPr sz="8200" kern="1200">
          <a:solidFill>
            <a:schemeClr val="tx1"/>
          </a:solidFill>
          <a:latin typeface="+mn-lt"/>
          <a:ea typeface="+mn-ea"/>
          <a:cs typeface="+mn-cs"/>
        </a:defRPr>
      </a:lvl8pPr>
      <a:lvl9pPr marL="16660906" algn="l" defTabSz="4165227"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tags" Target="../tags/tag3.xml"/><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2" Type="http://schemas.openxmlformats.org/officeDocument/2006/relationships/tags" Target="../tags/tag2.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tags" Target="../tags/tag1.xml"/><Relationship Id="rId6" Type="http://schemas.openxmlformats.org/officeDocument/2006/relationships/image" Target="../media/image2.gif"/><Relationship Id="rId11" Type="http://schemas.openxmlformats.org/officeDocument/2006/relationships/image" Target="../media/image7.png"/><Relationship Id="rId24" Type="http://schemas.openxmlformats.org/officeDocument/2006/relationships/image" Target="../media/image20.png"/><Relationship Id="rId5" Type="http://schemas.openxmlformats.org/officeDocument/2006/relationships/image" Target="../media/image1.jpg"/><Relationship Id="rId15" Type="http://schemas.openxmlformats.org/officeDocument/2006/relationships/image" Target="../media/image11.png"/><Relationship Id="rId23"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slideLayout" Target="../slideLayouts/slideLayout1.xml"/><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17" name="AutoShape 13 1"/>
          <p:cNvSpPr>
            <a:spLocks noChangeArrowheads="1"/>
          </p:cNvSpPr>
          <p:nvPr/>
        </p:nvSpPr>
        <p:spPr bwMode="auto">
          <a:xfrm>
            <a:off x="506006" y="35197052"/>
            <a:ext cx="16749705" cy="5237319"/>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sp>
        <p:nvSpPr>
          <p:cNvPr id="11" name="AutoShape 13 2"/>
          <p:cNvSpPr>
            <a:spLocks noChangeArrowheads="1"/>
          </p:cNvSpPr>
          <p:nvPr/>
        </p:nvSpPr>
        <p:spPr bwMode="auto">
          <a:xfrm>
            <a:off x="447602" y="29270339"/>
            <a:ext cx="29160648" cy="5611116"/>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sp>
        <p:nvSpPr>
          <p:cNvPr id="18" name="AutoShape 13 3"/>
          <p:cNvSpPr>
            <a:spLocks noChangeArrowheads="1"/>
          </p:cNvSpPr>
          <p:nvPr/>
        </p:nvSpPr>
        <p:spPr bwMode="auto">
          <a:xfrm>
            <a:off x="447602" y="18363561"/>
            <a:ext cx="29160648" cy="10544704"/>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sp>
        <p:nvSpPr>
          <p:cNvPr id="3" name="AutoShape 13 4"/>
          <p:cNvSpPr>
            <a:spLocks noChangeArrowheads="1"/>
          </p:cNvSpPr>
          <p:nvPr/>
        </p:nvSpPr>
        <p:spPr bwMode="auto">
          <a:xfrm>
            <a:off x="540000" y="517005"/>
            <a:ext cx="29196000" cy="6721058"/>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pic>
        <p:nvPicPr>
          <p:cNvPr id="1026" name="Picture 2" descr="C:\Users\sepah\Desktop\DTU-logo.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186850" y="1281959"/>
            <a:ext cx="2997067" cy="436783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1" descr="C:\Users\sepah\Desktop\Templates\logo_fullname_2colour-dark.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5767" y="2418521"/>
            <a:ext cx="5169041" cy="27006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725468" y="1066662"/>
            <a:ext cx="23303811" cy="1792265"/>
          </a:xfrm>
          <a:prstGeom prst="rect">
            <a:avLst/>
          </a:prstGeom>
          <a:noFill/>
        </p:spPr>
        <p:txBody>
          <a:bodyPr wrap="square" lIns="129013" tIns="64506" rIns="129013" bIns="64506" rtlCol="0">
            <a:spAutoFit/>
          </a:bodyPr>
          <a:lstStyle/>
          <a:p>
            <a:pPr algn="ctr"/>
            <a:r>
              <a:rPr lang="en-US" sz="5400" dirty="0" smtClean="0">
                <a:latin typeface="Georgia" panose="02040502050405020303" pitchFamily="18" charset="0"/>
                <a:cs typeface="Arial" panose="020B0604020202020204" pitchFamily="34" charset="0"/>
              </a:rPr>
              <a:t>Investigating feasibility of broadband continuous variable quantum key distribution in telecom fibers with local </a:t>
            </a:r>
            <a:r>
              <a:rPr lang="en-US" sz="5400" dirty="0" err="1" smtClean="0">
                <a:latin typeface="Georgia" panose="02040502050405020303" pitchFamily="18" charset="0"/>
                <a:cs typeface="Arial" panose="020B0604020202020204" pitchFamily="34" charset="0"/>
              </a:rPr>
              <a:t>local</a:t>
            </a:r>
            <a:r>
              <a:rPr lang="en-US" sz="5400" dirty="0" smtClean="0">
                <a:latin typeface="Georgia" panose="02040502050405020303" pitchFamily="18" charset="0"/>
                <a:cs typeface="Arial" panose="020B0604020202020204" pitchFamily="34" charset="0"/>
              </a:rPr>
              <a:t> oscillator</a:t>
            </a:r>
            <a:endParaRPr lang="en-US" sz="5400" dirty="0">
              <a:latin typeface="Georgia" panose="02040502050405020303" pitchFamily="18" charset="0"/>
              <a:cs typeface="Arial" panose="020B0604020202020204" pitchFamily="34" charset="0"/>
            </a:endParaRPr>
          </a:p>
        </p:txBody>
      </p:sp>
      <p:sp>
        <p:nvSpPr>
          <p:cNvPr id="6" name="TextBox 5"/>
          <p:cNvSpPr txBox="1"/>
          <p:nvPr/>
        </p:nvSpPr>
        <p:spPr>
          <a:xfrm>
            <a:off x="5837237" y="3097345"/>
            <a:ext cx="19948410" cy="1361378"/>
          </a:xfrm>
          <a:prstGeom prst="rect">
            <a:avLst/>
          </a:prstGeom>
          <a:noFill/>
        </p:spPr>
        <p:txBody>
          <a:bodyPr wrap="square" lIns="129013" tIns="64506" rIns="129013" bIns="64506" rtlCol="0">
            <a:spAutoFit/>
          </a:bodyPr>
          <a:lstStyle/>
          <a:p>
            <a:pPr algn="ctr"/>
            <a:r>
              <a:rPr lang="en-US" sz="4000" dirty="0" smtClean="0">
                <a:latin typeface="Arial" panose="020B0604020202020204" pitchFamily="34" charset="0"/>
                <a:cs typeface="Arial" panose="020B0604020202020204" pitchFamily="34" charset="0"/>
              </a:rPr>
              <a:t>N. Jain,</a:t>
            </a:r>
            <a:r>
              <a:rPr lang="en-US" sz="4000" baseline="30000" dirty="0" smtClean="0">
                <a:latin typeface="Arial" panose="020B0604020202020204" pitchFamily="34" charset="0"/>
                <a:cs typeface="Arial" panose="020B0604020202020204" pitchFamily="34" charset="0"/>
              </a:rPr>
              <a:t>1</a:t>
            </a:r>
            <a:r>
              <a:rPr lang="en-US" sz="4000" dirty="0" smtClean="0">
                <a:latin typeface="Arial" panose="020B0604020202020204" pitchFamily="34" charset="0"/>
                <a:cs typeface="Arial" panose="020B0604020202020204" pitchFamily="34" charset="0"/>
              </a:rPr>
              <a:t> C.S</a:t>
            </a:r>
            <a:r>
              <a:rPr lang="en-US" sz="4000" smtClean="0">
                <a:latin typeface="Arial" panose="020B0604020202020204" pitchFamily="34" charset="0"/>
                <a:cs typeface="Arial" panose="020B0604020202020204" pitchFamily="34" charset="0"/>
              </a:rPr>
              <a:t>. Jacobsen,</a:t>
            </a:r>
            <a:r>
              <a:rPr lang="en-US" sz="4000" baseline="30000" smtClean="0">
                <a:latin typeface="Arial" panose="020B0604020202020204" pitchFamily="34" charset="0"/>
                <a:cs typeface="Arial" panose="020B0604020202020204" pitchFamily="34" charset="0"/>
              </a:rPr>
              <a:t>1</a:t>
            </a:r>
            <a:r>
              <a:rPr lang="en-US" sz="4000" smtClean="0">
                <a:latin typeface="Arial" panose="020B0604020202020204" pitchFamily="34" charset="0"/>
                <a:cs typeface="Arial" panose="020B0604020202020204" pitchFamily="34" charset="0"/>
              </a:rPr>
              <a:t> </a:t>
            </a:r>
            <a:r>
              <a:rPr lang="en-US" sz="4000" u="sng" dirty="0" smtClean="0">
                <a:latin typeface="Arial" panose="020B0604020202020204" pitchFamily="34" charset="0"/>
                <a:cs typeface="Arial" panose="020B0604020202020204" pitchFamily="34" charset="0"/>
              </a:rPr>
              <a:t>D. Solar Nikolic</a:t>
            </a:r>
            <a:r>
              <a:rPr lang="en-US" sz="4000" dirty="0" smtClean="0">
                <a:latin typeface="Arial" panose="020B0604020202020204" pitchFamily="34" charset="0"/>
                <a:cs typeface="Arial" panose="020B0604020202020204" pitchFamily="34" charset="0"/>
              </a:rPr>
              <a:t>,</a:t>
            </a:r>
            <a:r>
              <a:rPr lang="en-US" sz="4000" baseline="30000" dirty="0">
                <a:latin typeface="Arial" panose="020B0604020202020204" pitchFamily="34" charset="0"/>
                <a:cs typeface="Arial" panose="020B0604020202020204" pitchFamily="34" charset="0"/>
              </a:rPr>
              <a:t>1</a:t>
            </a:r>
            <a:r>
              <a:rPr lang="en-US" sz="4000" dirty="0" smtClean="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A</a:t>
            </a:r>
            <a:r>
              <a:rPr lang="en-US" sz="4000" dirty="0" smtClean="0">
                <a:latin typeface="Arial" panose="020B0604020202020204" pitchFamily="34" charset="0"/>
                <a:cs typeface="Arial" panose="020B0604020202020204" pitchFamily="34" charset="0"/>
              </a:rPr>
              <a:t>. Kordts,</a:t>
            </a:r>
            <a:r>
              <a:rPr lang="en-US" sz="4000" baseline="30000" dirty="0">
                <a:latin typeface="Arial" panose="020B0604020202020204" pitchFamily="34" charset="0"/>
                <a:cs typeface="Arial" panose="020B0604020202020204" pitchFamily="34" charset="0"/>
              </a:rPr>
              <a:t>1</a:t>
            </a:r>
            <a:r>
              <a:rPr lang="en-US" sz="4000" dirty="0" smtClean="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C</a:t>
            </a:r>
            <a:r>
              <a:rPr lang="en-US" sz="4000" dirty="0" smtClean="0">
                <a:latin typeface="Arial" panose="020B0604020202020204" pitchFamily="34" charset="0"/>
                <a:cs typeface="Arial" panose="020B0604020202020204" pitchFamily="34" charset="0"/>
              </a:rPr>
              <a:t>. Lupo,</a:t>
            </a:r>
            <a:r>
              <a:rPr lang="en-US" sz="4000" baseline="30000" dirty="0">
                <a:latin typeface="Arial" panose="020B0604020202020204" pitchFamily="34" charset="0"/>
                <a:cs typeface="Arial" panose="020B0604020202020204" pitchFamily="34" charset="0"/>
              </a:rPr>
              <a:t>2</a:t>
            </a:r>
            <a:r>
              <a:rPr lang="en-US" sz="4000" dirty="0" smtClean="0">
                <a:latin typeface="Arial" panose="020B0604020202020204" pitchFamily="34" charset="0"/>
                <a:cs typeface="Arial" panose="020B0604020202020204" pitchFamily="34" charset="0"/>
              </a:rPr>
              <a:t> </a:t>
            </a:r>
          </a:p>
          <a:p>
            <a:pPr algn="ctr"/>
            <a:r>
              <a:rPr lang="en-US" sz="4000" dirty="0">
                <a:latin typeface="Arial" panose="020B0604020202020204" pitchFamily="34" charset="0"/>
                <a:cs typeface="Arial" panose="020B0604020202020204" pitchFamily="34" charset="0"/>
              </a:rPr>
              <a:t>R</a:t>
            </a:r>
            <a:r>
              <a:rPr lang="en-US" sz="4000" dirty="0" smtClean="0">
                <a:latin typeface="Arial" panose="020B0604020202020204" pitchFamily="34" charset="0"/>
                <a:cs typeface="Arial" panose="020B0604020202020204" pitchFamily="34" charset="0"/>
              </a:rPr>
              <a:t>. Grigoryan,</a:t>
            </a:r>
            <a:r>
              <a:rPr lang="en-US" sz="4000" baseline="30000" dirty="0">
                <a:latin typeface="Arial" panose="020B0604020202020204" pitchFamily="34" charset="0"/>
                <a:cs typeface="Arial" panose="020B0604020202020204" pitchFamily="34" charset="0"/>
              </a:rPr>
              <a:t>1</a:t>
            </a:r>
            <a:r>
              <a:rPr lang="en-US" sz="4000" baseline="30000" dirty="0" smtClean="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T</a:t>
            </a:r>
            <a:r>
              <a:rPr lang="en-US" sz="4000" dirty="0" smtClean="0">
                <a:latin typeface="Arial" panose="020B0604020202020204" pitchFamily="34" charset="0"/>
                <a:cs typeface="Arial" panose="020B0604020202020204" pitchFamily="34" charset="0"/>
              </a:rPr>
              <a:t>. Pedersen,</a:t>
            </a:r>
            <a:r>
              <a:rPr lang="en-US" sz="4000" baseline="30000" dirty="0">
                <a:latin typeface="Arial" panose="020B0604020202020204" pitchFamily="34" charset="0"/>
                <a:cs typeface="Arial" panose="020B0604020202020204" pitchFamily="34" charset="0"/>
              </a:rPr>
              <a:t>3</a:t>
            </a:r>
            <a:r>
              <a:rPr lang="en-US" sz="4000" dirty="0" smtClean="0">
                <a:latin typeface="Arial" panose="020B0604020202020204" pitchFamily="34" charset="0"/>
                <a:cs typeface="Arial" panose="020B0604020202020204" pitchFamily="34" charset="0"/>
              </a:rPr>
              <a:t> S. Pirandola,</a:t>
            </a:r>
            <a:r>
              <a:rPr lang="en-US" sz="4000" baseline="30000" dirty="0" smtClean="0">
                <a:latin typeface="Arial" panose="020B0604020202020204" pitchFamily="34" charset="0"/>
                <a:cs typeface="Arial" panose="020B0604020202020204" pitchFamily="34" charset="0"/>
              </a:rPr>
              <a:t>2,4</a:t>
            </a:r>
            <a:r>
              <a:rPr lang="en-US" sz="4000" dirty="0" smtClean="0">
                <a:latin typeface="Arial" panose="020B0604020202020204" pitchFamily="34" charset="0"/>
                <a:cs typeface="Arial" panose="020B0604020202020204" pitchFamily="34" charset="0"/>
              </a:rPr>
              <a:t> T. Gehring,</a:t>
            </a:r>
            <a:r>
              <a:rPr lang="en-US" sz="4000" baseline="30000" dirty="0" smtClean="0">
                <a:latin typeface="Arial" panose="020B0604020202020204" pitchFamily="34" charset="0"/>
                <a:cs typeface="Arial" panose="020B0604020202020204" pitchFamily="34" charset="0"/>
              </a:rPr>
              <a:t>1</a:t>
            </a:r>
            <a:r>
              <a:rPr lang="en-US" sz="4000" dirty="0" smtClean="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and </a:t>
            </a:r>
            <a:r>
              <a:rPr lang="en-US" sz="4000" dirty="0" smtClean="0">
                <a:latin typeface="Arial" panose="020B0604020202020204" pitchFamily="34" charset="0"/>
                <a:cs typeface="Arial" panose="020B0604020202020204" pitchFamily="34" charset="0"/>
              </a:rPr>
              <a:t>U.L. Andersen</a:t>
            </a:r>
            <a:r>
              <a:rPr lang="en-US" sz="4000" baseline="30000" dirty="0" smtClean="0">
                <a:latin typeface="Arial" panose="020B0604020202020204" pitchFamily="34" charset="0"/>
                <a:cs typeface="Arial" panose="020B0604020202020204" pitchFamily="34" charset="0"/>
              </a:rPr>
              <a:t>1</a:t>
            </a:r>
            <a:endParaRPr lang="en-US" sz="4000" baseline="30000" dirty="0">
              <a:latin typeface="Arial" panose="020B0604020202020204" pitchFamily="34" charset="0"/>
              <a:cs typeface="Arial" panose="020B0604020202020204" pitchFamily="34" charset="0"/>
            </a:endParaRPr>
          </a:p>
        </p:txBody>
      </p:sp>
      <p:sp>
        <p:nvSpPr>
          <p:cNvPr id="23" name="AutoShape 13 5"/>
          <p:cNvSpPr>
            <a:spLocks noChangeArrowheads="1"/>
          </p:cNvSpPr>
          <p:nvPr/>
        </p:nvSpPr>
        <p:spPr bwMode="auto">
          <a:xfrm>
            <a:off x="539999" y="7919999"/>
            <a:ext cx="7200000" cy="10008000"/>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sp>
        <p:nvSpPr>
          <p:cNvPr id="24" name="TextBox 23"/>
          <p:cNvSpPr txBox="1"/>
          <p:nvPr/>
        </p:nvSpPr>
        <p:spPr>
          <a:xfrm>
            <a:off x="900000" y="8280000"/>
            <a:ext cx="6997909" cy="868936"/>
          </a:xfrm>
          <a:prstGeom prst="rect">
            <a:avLst/>
          </a:prstGeom>
          <a:noFill/>
        </p:spPr>
        <p:txBody>
          <a:bodyPr wrap="square" lIns="129013" tIns="64506" rIns="129013" bIns="64506" rtlCol="0">
            <a:spAutoFit/>
          </a:bodyPr>
          <a:lstStyle/>
          <a:p>
            <a:r>
              <a:rPr lang="en-US" sz="4800" dirty="0" smtClean="0">
                <a:latin typeface="Arial" panose="020B0604020202020204" pitchFamily="34" charset="0"/>
                <a:cs typeface="Arial" panose="020B0604020202020204" pitchFamily="34" charset="0"/>
              </a:rPr>
              <a:t>Introduction</a:t>
            </a:r>
            <a:endParaRPr lang="en-US" sz="4800" dirty="0">
              <a:latin typeface="Arial" panose="020B0604020202020204" pitchFamily="34" charset="0"/>
              <a:cs typeface="Arial" panose="020B0604020202020204" pitchFamily="34" charset="0"/>
            </a:endParaRPr>
          </a:p>
        </p:txBody>
      </p:sp>
      <p:sp>
        <p:nvSpPr>
          <p:cNvPr id="25" name="TextBox 24"/>
          <p:cNvSpPr txBox="1"/>
          <p:nvPr/>
        </p:nvSpPr>
        <p:spPr>
          <a:xfrm>
            <a:off x="940199" y="18634819"/>
            <a:ext cx="13416489" cy="868936"/>
          </a:xfrm>
          <a:prstGeom prst="rect">
            <a:avLst/>
          </a:prstGeom>
          <a:noFill/>
        </p:spPr>
        <p:txBody>
          <a:bodyPr wrap="square" lIns="129013" tIns="64506" rIns="129013" bIns="64506" rtlCol="0">
            <a:spAutoFit/>
          </a:bodyPr>
          <a:lstStyle/>
          <a:p>
            <a:r>
              <a:rPr lang="en-US" sz="4800" dirty="0" smtClean="0">
                <a:latin typeface="Arial" panose="020B0604020202020204" pitchFamily="34" charset="0"/>
                <a:cs typeface="Arial" panose="020B0604020202020204" pitchFamily="34" charset="0"/>
              </a:rPr>
              <a:t>Current setup and component characterization</a:t>
            </a:r>
            <a:endParaRPr lang="en-US" sz="4800" dirty="0">
              <a:latin typeface="Arial" panose="020B0604020202020204" pitchFamily="34" charset="0"/>
              <a:cs typeface="Arial" panose="020B0604020202020204" pitchFamily="34" charset="0"/>
            </a:endParaRPr>
          </a:p>
        </p:txBody>
      </p:sp>
      <p:sp>
        <p:nvSpPr>
          <p:cNvPr id="26" name="TextBox 25"/>
          <p:cNvSpPr txBox="1"/>
          <p:nvPr/>
        </p:nvSpPr>
        <p:spPr>
          <a:xfrm>
            <a:off x="721822" y="29425822"/>
            <a:ext cx="14078129" cy="868936"/>
          </a:xfrm>
          <a:prstGeom prst="rect">
            <a:avLst/>
          </a:prstGeom>
          <a:noFill/>
        </p:spPr>
        <p:txBody>
          <a:bodyPr wrap="square" lIns="129013" tIns="64506" rIns="129013" bIns="64506" rtlCol="0">
            <a:spAutoFit/>
          </a:bodyPr>
          <a:lstStyle/>
          <a:p>
            <a:r>
              <a:rPr lang="en-US" sz="4800" smtClean="0">
                <a:latin typeface="Arial" panose="020B0604020202020204" pitchFamily="34" charset="0"/>
                <a:cs typeface="Arial" panose="020B0604020202020204" pitchFamily="34" charset="0"/>
              </a:rPr>
              <a:t>Preliminary results (back to back configuration)</a:t>
            </a:r>
            <a:endParaRPr lang="en-US" sz="4800" dirty="0">
              <a:latin typeface="Arial" panose="020B0604020202020204" pitchFamily="34" charset="0"/>
              <a:cs typeface="Arial" panose="020B0604020202020204" pitchFamily="34" charset="0"/>
            </a:endParaRPr>
          </a:p>
        </p:txBody>
      </p:sp>
      <p:sp>
        <p:nvSpPr>
          <p:cNvPr id="12" name="TextBox 11"/>
          <p:cNvSpPr txBox="1"/>
          <p:nvPr/>
        </p:nvSpPr>
        <p:spPr>
          <a:xfrm>
            <a:off x="7226343" y="4709319"/>
            <a:ext cx="17203694" cy="2292935"/>
          </a:xfrm>
          <a:prstGeom prst="rect">
            <a:avLst/>
          </a:prstGeom>
          <a:noFill/>
        </p:spPr>
        <p:txBody>
          <a:bodyPr wrap="square" rtlCol="0">
            <a:spAutoFit/>
          </a:bodyPr>
          <a:lstStyle/>
          <a:p>
            <a:pPr lvl="0" algn="just" defTabSz="4165227">
              <a:spcBef>
                <a:spcPts val="600"/>
              </a:spcBef>
            </a:pPr>
            <a:r>
              <a:rPr lang="en-US" sz="3200" baseline="30000" smtClean="0">
                <a:solidFill>
                  <a:prstClr val="black"/>
                </a:solidFill>
              </a:rPr>
              <a:t>1</a:t>
            </a:r>
            <a:r>
              <a:rPr lang="en-US" sz="3200" smtClean="0">
                <a:solidFill>
                  <a:prstClr val="black"/>
                </a:solidFill>
              </a:rPr>
              <a:t>Department </a:t>
            </a:r>
            <a:r>
              <a:rPr lang="en-US" sz="3200" dirty="0">
                <a:solidFill>
                  <a:prstClr val="black"/>
                </a:solidFill>
              </a:rPr>
              <a:t>of Physics</a:t>
            </a:r>
            <a:r>
              <a:rPr lang="en-US" sz="3200">
                <a:solidFill>
                  <a:prstClr val="black"/>
                </a:solidFill>
              </a:rPr>
              <a:t>, </a:t>
            </a:r>
            <a:r>
              <a:rPr lang="en-US" sz="3200" smtClean="0">
                <a:solidFill>
                  <a:prstClr val="black"/>
                </a:solidFill>
              </a:rPr>
              <a:t>Fysikvej 309, Technical University of Denmark, </a:t>
            </a:r>
            <a:r>
              <a:rPr lang="en-US" sz="3200" dirty="0">
                <a:solidFill>
                  <a:prstClr val="black"/>
                </a:solidFill>
              </a:rPr>
              <a:t>2800 </a:t>
            </a:r>
            <a:r>
              <a:rPr lang="en-US" sz="3200" dirty="0" err="1">
                <a:solidFill>
                  <a:prstClr val="black"/>
                </a:solidFill>
              </a:rPr>
              <a:t>Kongens</a:t>
            </a:r>
            <a:r>
              <a:rPr lang="en-US" sz="3200" dirty="0">
                <a:solidFill>
                  <a:prstClr val="black"/>
                </a:solidFill>
              </a:rPr>
              <a:t> </a:t>
            </a:r>
            <a:r>
              <a:rPr lang="en-US" sz="3200" dirty="0" err="1">
                <a:solidFill>
                  <a:prstClr val="black"/>
                </a:solidFill>
              </a:rPr>
              <a:t>Lyngby</a:t>
            </a:r>
            <a:r>
              <a:rPr lang="en-US" sz="3200">
                <a:solidFill>
                  <a:prstClr val="black"/>
                </a:solidFill>
              </a:rPr>
              <a:t>, </a:t>
            </a:r>
            <a:r>
              <a:rPr lang="en-US" sz="3200" smtClean="0">
                <a:solidFill>
                  <a:prstClr val="black"/>
                </a:solidFill>
              </a:rPr>
              <a:t>Denmark</a:t>
            </a:r>
          </a:p>
          <a:p>
            <a:pPr lvl="0" algn="just" defTabSz="4165227">
              <a:spcBef>
                <a:spcPts val="600"/>
              </a:spcBef>
            </a:pPr>
            <a:r>
              <a:rPr lang="en-US" sz="3200" baseline="30000" smtClean="0">
                <a:solidFill>
                  <a:prstClr val="black"/>
                </a:solidFill>
              </a:rPr>
              <a:t>2</a:t>
            </a:r>
            <a:r>
              <a:rPr lang="en-US" sz="3200" smtClean="0">
                <a:solidFill>
                  <a:prstClr val="black"/>
                </a:solidFill>
              </a:rPr>
              <a:t>York </a:t>
            </a:r>
            <a:r>
              <a:rPr lang="en-US" sz="3200" dirty="0" smtClean="0">
                <a:solidFill>
                  <a:prstClr val="black"/>
                </a:solidFill>
              </a:rPr>
              <a:t>Centre for Quantum Technologies (YCQT), University of York, York YO10 5GH</a:t>
            </a:r>
            <a:r>
              <a:rPr lang="en-US" sz="3200" smtClean="0">
                <a:solidFill>
                  <a:prstClr val="black"/>
                </a:solidFill>
              </a:rPr>
              <a:t>, </a:t>
            </a:r>
            <a:r>
              <a:rPr lang="en-US" sz="3200">
                <a:solidFill>
                  <a:prstClr val="black"/>
                </a:solidFill>
              </a:rPr>
              <a:t>United Kingdom</a:t>
            </a:r>
          </a:p>
          <a:p>
            <a:pPr lvl="0" algn="just" defTabSz="4165227">
              <a:spcBef>
                <a:spcPts val="600"/>
              </a:spcBef>
            </a:pPr>
            <a:r>
              <a:rPr lang="en-US" sz="3200" baseline="30000" smtClean="0">
                <a:solidFill>
                  <a:prstClr val="black"/>
                </a:solidFill>
              </a:rPr>
              <a:t>3</a:t>
            </a:r>
            <a:r>
              <a:rPr lang="en-US" sz="3200" smtClean="0">
                <a:solidFill>
                  <a:prstClr val="black"/>
                </a:solidFill>
              </a:rPr>
              <a:t>Cryptomathic </a:t>
            </a:r>
            <a:r>
              <a:rPr lang="en-US" sz="3200" dirty="0" smtClean="0">
                <a:solidFill>
                  <a:prstClr val="black"/>
                </a:solidFill>
              </a:rPr>
              <a:t>A/S, </a:t>
            </a:r>
            <a:r>
              <a:rPr lang="en-US" sz="3200" dirty="0" err="1" smtClean="0">
                <a:solidFill>
                  <a:prstClr val="black"/>
                </a:solidFill>
              </a:rPr>
              <a:t>Jaegergardsgale</a:t>
            </a:r>
            <a:r>
              <a:rPr lang="en-US" sz="3200" dirty="0" smtClean="0">
                <a:solidFill>
                  <a:prstClr val="black"/>
                </a:solidFill>
              </a:rPr>
              <a:t> 118, 8000 Aarhus</a:t>
            </a:r>
            <a:r>
              <a:rPr lang="en-US" sz="3200" smtClean="0">
                <a:solidFill>
                  <a:prstClr val="black"/>
                </a:solidFill>
              </a:rPr>
              <a:t>, Denmark</a:t>
            </a:r>
          </a:p>
          <a:p>
            <a:pPr lvl="0" algn="just" defTabSz="4165227">
              <a:spcBef>
                <a:spcPts val="600"/>
              </a:spcBef>
            </a:pPr>
            <a:r>
              <a:rPr lang="en-US" sz="3200" baseline="30000" smtClean="0">
                <a:solidFill>
                  <a:prstClr val="black"/>
                </a:solidFill>
              </a:rPr>
              <a:t>4</a:t>
            </a:r>
            <a:r>
              <a:rPr lang="en-US" sz="3200" smtClean="0">
                <a:solidFill>
                  <a:prstClr val="black"/>
                </a:solidFill>
              </a:rPr>
              <a:t>Department of Computer </a:t>
            </a:r>
            <a:r>
              <a:rPr lang="en-US" sz="3200" dirty="0" smtClean="0">
                <a:solidFill>
                  <a:prstClr val="black"/>
                </a:solidFill>
              </a:rPr>
              <a:t>Science, University of York, York YO10 5GH, United Kingdom</a:t>
            </a:r>
            <a:endParaRPr lang="en-US" sz="4800" dirty="0"/>
          </a:p>
        </p:txBody>
      </p:sp>
      <p:sp>
        <p:nvSpPr>
          <p:cNvPr id="42" name="AutoShape 13 6"/>
          <p:cNvSpPr>
            <a:spLocks noChangeArrowheads="1"/>
          </p:cNvSpPr>
          <p:nvPr/>
        </p:nvSpPr>
        <p:spPr bwMode="auto">
          <a:xfrm>
            <a:off x="473730" y="40844040"/>
            <a:ext cx="29262270" cy="1653375"/>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sp>
        <p:nvSpPr>
          <p:cNvPr id="20" name="Rectangle 19"/>
          <p:cNvSpPr/>
          <p:nvPr/>
        </p:nvSpPr>
        <p:spPr>
          <a:xfrm>
            <a:off x="1141170" y="40948390"/>
            <a:ext cx="2808782" cy="707886"/>
          </a:xfrm>
          <a:prstGeom prst="rect">
            <a:avLst/>
          </a:prstGeom>
        </p:spPr>
        <p:txBody>
          <a:bodyPr wrap="none">
            <a:spAutoFit/>
          </a:bodyPr>
          <a:lstStyle/>
          <a:p>
            <a:r>
              <a:rPr lang="en-US" sz="4000" dirty="0" smtClean="0">
                <a:latin typeface="Arial" panose="020B0604020202020204" pitchFamily="34" charset="0"/>
                <a:cs typeface="Arial" panose="020B0604020202020204" pitchFamily="34" charset="0"/>
              </a:rPr>
              <a:t>References</a:t>
            </a:r>
            <a:endParaRPr lang="en-US" sz="4000" dirty="0">
              <a:latin typeface="Arial" panose="020B0604020202020204" pitchFamily="34" charset="0"/>
              <a:cs typeface="Arial" panose="020B0604020202020204" pitchFamily="34" charset="0"/>
            </a:endParaRPr>
          </a:p>
        </p:txBody>
      </p:sp>
      <p:sp>
        <p:nvSpPr>
          <p:cNvPr id="55" name="Rectangle 54"/>
          <p:cNvSpPr/>
          <p:nvPr/>
        </p:nvSpPr>
        <p:spPr>
          <a:xfrm>
            <a:off x="28163837" y="21854319"/>
            <a:ext cx="6096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17287884" y="29711622"/>
            <a:ext cx="990600" cy="8801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645714" y="40779234"/>
            <a:ext cx="28099227" cy="584775"/>
          </a:xfrm>
          <a:prstGeom prst="rect">
            <a:avLst/>
          </a:prstGeom>
          <a:noFill/>
        </p:spPr>
        <p:txBody>
          <a:bodyPr wrap="square" rtlCol="0">
            <a:spAutoFit/>
          </a:bodyPr>
          <a:lstStyle/>
          <a:p>
            <a:r>
              <a:rPr lang="en-US" sz="3200" dirty="0" smtClean="0"/>
              <a:t>[1]</a:t>
            </a:r>
          </a:p>
        </p:txBody>
      </p:sp>
      <p:sp>
        <p:nvSpPr>
          <p:cNvPr id="72" name="TextBox 71"/>
          <p:cNvSpPr txBox="1"/>
          <p:nvPr/>
        </p:nvSpPr>
        <p:spPr>
          <a:xfrm>
            <a:off x="579437" y="9180000"/>
            <a:ext cx="6881417" cy="8279190"/>
          </a:xfrm>
          <a:prstGeom prst="rect">
            <a:avLst/>
          </a:prstGeom>
          <a:noFill/>
        </p:spPr>
        <p:txBody>
          <a:bodyPr wrap="square" rtlCol="0">
            <a:spAutoFit/>
          </a:bodyPr>
          <a:lstStyle/>
          <a:p>
            <a:pPr marL="457200" indent="-457200">
              <a:buFont typeface="Arial" panose="020B0604020202020204" pitchFamily="34" charset="0"/>
              <a:buChar char="•"/>
            </a:pPr>
            <a:r>
              <a:rPr lang="en-US" sz="2800" smtClean="0"/>
              <a:t>Continuous-variable </a:t>
            </a:r>
            <a:r>
              <a:rPr lang="en-US" sz="2800"/>
              <a:t>quantum key distribution </a:t>
            </a:r>
            <a:r>
              <a:rPr lang="en-US" sz="2800" smtClean="0"/>
              <a:t>(CVQKD) </a:t>
            </a:r>
            <a:r>
              <a:rPr lang="en-US" sz="2800"/>
              <a:t>implementations </a:t>
            </a:r>
            <a:r>
              <a:rPr lang="en-US" sz="2800" smtClean="0"/>
              <a:t>have the potential </a:t>
            </a:r>
            <a:r>
              <a:rPr lang="en-US" sz="2800"/>
              <a:t>to reach Gbit key rates while staying </a:t>
            </a:r>
            <a:r>
              <a:rPr lang="en-US" sz="2800" smtClean="0"/>
              <a:t>cost-effective by using standard telecom technology. </a:t>
            </a:r>
            <a:endParaRPr lang="en-US" sz="2800"/>
          </a:p>
          <a:p>
            <a:pPr marL="457200" indent="-457200">
              <a:buFont typeface="Arial" panose="020B0604020202020204" pitchFamily="34" charset="0"/>
              <a:buChar char="•"/>
            </a:pPr>
            <a:r>
              <a:rPr lang="en-US" sz="2800" smtClean="0"/>
              <a:t>One possible realization, for instance, is via encoding </a:t>
            </a:r>
            <a:r>
              <a:rPr lang="en-US" sz="2800" dirty="0"/>
              <a:t>quantum states </a:t>
            </a:r>
            <a:r>
              <a:rPr lang="en-US" sz="2800"/>
              <a:t>in </a:t>
            </a:r>
            <a:r>
              <a:rPr lang="en-US" sz="2800" smtClean="0"/>
              <a:t>GHz-wide optical </a:t>
            </a:r>
            <a:r>
              <a:rPr lang="en-US" sz="2800" dirty="0"/>
              <a:t>sidebands (</a:t>
            </a:r>
            <a:r>
              <a:rPr lang="en-US" sz="2800"/>
              <a:t>at </a:t>
            </a:r>
            <a:r>
              <a:rPr lang="en-US" sz="2800" smtClean="0"/>
              <a:t>Alice</a:t>
            </a:r>
            <a:r>
              <a:rPr lang="en-US" sz="2800" dirty="0"/>
              <a:t>) </a:t>
            </a:r>
            <a:r>
              <a:rPr lang="en-US" sz="2800"/>
              <a:t>and </a:t>
            </a:r>
            <a:r>
              <a:rPr lang="en-US" sz="2800" smtClean="0"/>
              <a:t>decoding them with </a:t>
            </a:r>
            <a:r>
              <a:rPr lang="en-US" sz="2800"/>
              <a:t>a </a:t>
            </a:r>
            <a:r>
              <a:rPr lang="en-US" sz="2800" smtClean="0"/>
              <a:t>broadband coherent detector </a:t>
            </a:r>
            <a:r>
              <a:rPr lang="en-US" sz="2800" dirty="0"/>
              <a:t>(</a:t>
            </a:r>
            <a:r>
              <a:rPr lang="en-US" sz="2800"/>
              <a:t>at </a:t>
            </a:r>
            <a:r>
              <a:rPr lang="en-US" sz="2800" smtClean="0"/>
              <a:t>Bob). </a:t>
            </a:r>
          </a:p>
          <a:p>
            <a:pPr marL="457200" indent="-457200">
              <a:buFont typeface="Arial" panose="020B0604020202020204" pitchFamily="34" charset="0"/>
              <a:buChar char="•"/>
            </a:pPr>
            <a:r>
              <a:rPr lang="en-US" sz="2800" smtClean="0"/>
              <a:t>Here</a:t>
            </a:r>
            <a:r>
              <a:rPr lang="en-US" sz="2800" dirty="0"/>
              <a:t>, we present the progress in realization of such a CV-QKD </a:t>
            </a:r>
            <a:r>
              <a:rPr lang="en-US" sz="2800"/>
              <a:t>scheme </a:t>
            </a:r>
            <a:r>
              <a:rPr lang="en-US" sz="2800" smtClean="0"/>
              <a:t>using </a:t>
            </a:r>
            <a:r>
              <a:rPr lang="en-US" sz="2800" dirty="0"/>
              <a:t>coherent states with Gaussian modulation, and the various challenges in adapting the security proof to real-world </a:t>
            </a:r>
            <a:r>
              <a:rPr lang="en-US" sz="2800"/>
              <a:t>scenarios</a:t>
            </a:r>
            <a:r>
              <a:rPr lang="en-US" sz="2800" smtClean="0"/>
              <a:t>.</a:t>
            </a:r>
          </a:p>
          <a:p>
            <a:pPr marL="457200" indent="-457200">
              <a:buFont typeface="Arial" panose="020B0604020202020204" pitchFamily="34" charset="0"/>
              <a:buChar char="•"/>
            </a:pPr>
            <a:r>
              <a:rPr lang="en-US" sz="2800" smtClean="0"/>
              <a:t>We use the recently proposed </a:t>
            </a:r>
            <a:r>
              <a:rPr lang="en-US" sz="2800" i="1" smtClean="0"/>
              <a:t>local</a:t>
            </a:r>
            <a:r>
              <a:rPr lang="en-US" sz="2800" smtClean="0"/>
              <a:t> </a:t>
            </a:r>
            <a:r>
              <a:rPr lang="en-US" sz="2800"/>
              <a:t>local oscillator (LO</a:t>
            </a:r>
            <a:r>
              <a:rPr lang="en-US" sz="2800" smtClean="0"/>
              <a:t>) design and heterodyne detection in Bob to recover the info in the quantum signal (qSig) from Alice.</a:t>
            </a:r>
            <a:endParaRPr lang="en-US" sz="2800" dirty="0"/>
          </a:p>
        </p:txBody>
      </p:sp>
      <p:sp>
        <p:nvSpPr>
          <p:cNvPr id="43" name="AutoShape 13 7"/>
          <p:cNvSpPr>
            <a:spLocks noChangeArrowheads="1"/>
          </p:cNvSpPr>
          <p:nvPr/>
        </p:nvSpPr>
        <p:spPr bwMode="auto">
          <a:xfrm>
            <a:off x="8280000" y="7920000"/>
            <a:ext cx="21456000" cy="10008000"/>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sp>
        <p:nvSpPr>
          <p:cNvPr id="44" name="TextBox 43"/>
          <p:cNvSpPr txBox="1"/>
          <p:nvPr/>
        </p:nvSpPr>
        <p:spPr>
          <a:xfrm>
            <a:off x="8712000" y="8280000"/>
            <a:ext cx="20723013" cy="868936"/>
          </a:xfrm>
          <a:prstGeom prst="rect">
            <a:avLst/>
          </a:prstGeom>
          <a:noFill/>
        </p:spPr>
        <p:txBody>
          <a:bodyPr wrap="square" lIns="129013" tIns="64506" rIns="129013" bIns="64506" rtlCol="0">
            <a:spAutoFit/>
          </a:bodyPr>
          <a:lstStyle/>
          <a:p>
            <a:r>
              <a:rPr lang="en-US" sz="4800" smtClean="0">
                <a:latin typeface="Arial" panose="020B0604020202020204" pitchFamily="34" charset="0"/>
                <a:cs typeface="Arial" panose="020B0604020202020204" pitchFamily="34" charset="0"/>
              </a:rPr>
              <a:t>Design dilemmas: transmitted </a:t>
            </a:r>
            <a:r>
              <a:rPr lang="en-US" sz="4800" dirty="0" smtClean="0">
                <a:latin typeface="Arial" panose="020B0604020202020204" pitchFamily="34" charset="0"/>
                <a:cs typeface="Arial" panose="020B0604020202020204" pitchFamily="34" charset="0"/>
              </a:rPr>
              <a:t>LO </a:t>
            </a:r>
            <a:r>
              <a:rPr lang="en-US" sz="4800" i="1" dirty="0" smtClean="0">
                <a:latin typeface="Arial" panose="020B0604020202020204" pitchFamily="34" charset="0"/>
                <a:cs typeface="Arial" panose="020B0604020202020204" pitchFamily="34" charset="0"/>
              </a:rPr>
              <a:t>vs</a:t>
            </a:r>
            <a:r>
              <a:rPr lang="en-US" sz="4800" dirty="0" smtClean="0">
                <a:latin typeface="Arial" panose="020B0604020202020204" pitchFamily="34" charset="0"/>
                <a:cs typeface="Arial" panose="020B0604020202020204" pitchFamily="34" charset="0"/>
              </a:rPr>
              <a:t>. </a:t>
            </a:r>
            <a:r>
              <a:rPr lang="en-US" sz="4800" smtClean="0">
                <a:latin typeface="Arial" panose="020B0604020202020204" pitchFamily="34" charset="0"/>
                <a:cs typeface="Arial" panose="020B0604020202020204" pitchFamily="34" charset="0"/>
              </a:rPr>
              <a:t>local LO &amp; homodyne </a:t>
            </a:r>
            <a:r>
              <a:rPr lang="en-US" sz="4800" i="1" smtClean="0">
                <a:latin typeface="Arial" panose="020B0604020202020204" pitchFamily="34" charset="0"/>
                <a:cs typeface="Arial" panose="020B0604020202020204" pitchFamily="34" charset="0"/>
              </a:rPr>
              <a:t>vs</a:t>
            </a:r>
            <a:r>
              <a:rPr lang="en-US" sz="4800" smtClean="0">
                <a:latin typeface="Arial" panose="020B0604020202020204" pitchFamily="34" charset="0"/>
                <a:cs typeface="Arial" panose="020B0604020202020204" pitchFamily="34" charset="0"/>
              </a:rPr>
              <a:t>. heterodyne </a:t>
            </a:r>
            <a:endParaRPr lang="en-US" sz="4800" dirty="0">
              <a:latin typeface="Arial" panose="020B0604020202020204" pitchFamily="34" charset="0"/>
              <a:cs typeface="Arial" panose="020B0604020202020204" pitchFamily="34" charset="0"/>
            </a:endParaRPr>
          </a:p>
        </p:txBody>
      </p:sp>
      <p:sp>
        <p:nvSpPr>
          <p:cNvPr id="56" name="TextBox 55"/>
          <p:cNvSpPr txBox="1"/>
          <p:nvPr/>
        </p:nvSpPr>
        <p:spPr>
          <a:xfrm>
            <a:off x="8656636" y="11978859"/>
            <a:ext cx="10147130" cy="1200329"/>
          </a:xfrm>
          <a:prstGeom prst="rect">
            <a:avLst/>
          </a:prstGeom>
          <a:noFill/>
        </p:spPr>
        <p:txBody>
          <a:bodyPr wrap="square" rtlCol="0">
            <a:spAutoFit/>
          </a:bodyPr>
          <a:lstStyle/>
          <a:p>
            <a:pPr marL="342900" indent="-342900">
              <a:buFontTx/>
              <a:buChar char="-"/>
            </a:pPr>
            <a:r>
              <a:rPr lang="en-US" sz="2400" dirty="0" smtClean="0">
                <a:solidFill>
                  <a:srgbClr val="00B050"/>
                </a:solidFill>
              </a:rPr>
              <a:t>Stable relative phase between </a:t>
            </a:r>
            <a:r>
              <a:rPr lang="en-US" sz="2400" i="1" dirty="0" err="1" smtClean="0">
                <a:solidFill>
                  <a:srgbClr val="00B050"/>
                </a:solidFill>
              </a:rPr>
              <a:t>qSig</a:t>
            </a:r>
            <a:r>
              <a:rPr lang="en-US" sz="2400" dirty="0" smtClean="0">
                <a:solidFill>
                  <a:srgbClr val="00B050"/>
                </a:solidFill>
              </a:rPr>
              <a:t> and LO at the receiver </a:t>
            </a:r>
          </a:p>
          <a:p>
            <a:pPr marL="342900" indent="-342900">
              <a:buFontTx/>
              <a:buChar char="-"/>
            </a:pPr>
            <a:r>
              <a:rPr lang="en-US" sz="2400" dirty="0" smtClean="0">
                <a:solidFill>
                  <a:srgbClr val="FF0000"/>
                </a:solidFill>
              </a:rPr>
              <a:t>Vulnerable to LO intensity/wavelength manipulation </a:t>
            </a:r>
            <a:r>
              <a:rPr lang="en-US" sz="2400" dirty="0">
                <a:solidFill>
                  <a:srgbClr val="FF0000"/>
                </a:solidFill>
              </a:rPr>
              <a:t>on quantum </a:t>
            </a:r>
            <a:r>
              <a:rPr lang="en-US" sz="2400" dirty="0" smtClean="0">
                <a:solidFill>
                  <a:srgbClr val="FF0000"/>
                </a:solidFill>
              </a:rPr>
              <a:t>channel</a:t>
            </a:r>
          </a:p>
          <a:p>
            <a:pPr marL="342900" indent="-342900">
              <a:buFontTx/>
              <a:buChar char="-"/>
            </a:pPr>
            <a:r>
              <a:rPr lang="en-US" sz="2400" dirty="0" smtClean="0">
                <a:solidFill>
                  <a:srgbClr val="FF0000"/>
                </a:solidFill>
              </a:rPr>
              <a:t>LO intensity limitation </a:t>
            </a:r>
            <a:r>
              <a:rPr lang="en-US" sz="2400" smtClean="0">
                <a:solidFill>
                  <a:srgbClr val="FF0000"/>
                </a:solidFill>
              </a:rPr>
              <a:t>at Bob </a:t>
            </a:r>
            <a:r>
              <a:rPr lang="en-US" sz="2400" dirty="0" smtClean="0">
                <a:solidFill>
                  <a:srgbClr val="FF0000"/>
                </a:solidFill>
              </a:rPr>
              <a:t>due to propagation losses </a:t>
            </a:r>
            <a:r>
              <a:rPr lang="en-US" sz="2400" smtClean="0">
                <a:solidFill>
                  <a:srgbClr val="FF0000"/>
                </a:solidFill>
              </a:rPr>
              <a:t>and nonlinear </a:t>
            </a:r>
            <a:r>
              <a:rPr lang="en-US" sz="2400" dirty="0" smtClean="0">
                <a:solidFill>
                  <a:srgbClr val="FF0000"/>
                </a:solidFill>
              </a:rPr>
              <a:t>effects</a:t>
            </a:r>
          </a:p>
        </p:txBody>
      </p:sp>
      <p:sp>
        <p:nvSpPr>
          <p:cNvPr id="58" name="TextBox 57"/>
          <p:cNvSpPr txBox="1"/>
          <p:nvPr/>
        </p:nvSpPr>
        <p:spPr>
          <a:xfrm>
            <a:off x="18803766" y="11953276"/>
            <a:ext cx="10804484" cy="1200329"/>
          </a:xfrm>
          <a:prstGeom prst="rect">
            <a:avLst/>
          </a:prstGeom>
          <a:noFill/>
        </p:spPr>
        <p:txBody>
          <a:bodyPr wrap="square" rtlCol="0">
            <a:spAutoFit/>
          </a:bodyPr>
          <a:lstStyle/>
          <a:p>
            <a:pPr marL="342900" indent="-342900">
              <a:buFontTx/>
              <a:buChar char="-"/>
            </a:pPr>
            <a:r>
              <a:rPr lang="en-US" sz="2400" smtClean="0">
                <a:solidFill>
                  <a:srgbClr val="FF0000"/>
                </a:solidFill>
              </a:rPr>
              <a:t>High requirments on lasers’ phase noise + complex phase reference alignment</a:t>
            </a:r>
            <a:endParaRPr lang="en-US" sz="2400" dirty="0" smtClean="0">
              <a:solidFill>
                <a:srgbClr val="FF0000"/>
              </a:solidFill>
            </a:endParaRPr>
          </a:p>
          <a:p>
            <a:pPr marL="342900" indent="-342900">
              <a:buFontTx/>
              <a:buChar char="-"/>
            </a:pPr>
            <a:r>
              <a:rPr lang="en-US" sz="2400" dirty="0" smtClean="0">
                <a:solidFill>
                  <a:srgbClr val="00B050"/>
                </a:solidFill>
              </a:rPr>
              <a:t>LO can be fully trusted, security loopholes closed</a:t>
            </a:r>
          </a:p>
          <a:p>
            <a:pPr marL="342900" indent="-342900">
              <a:buFontTx/>
              <a:buChar char="-"/>
            </a:pPr>
            <a:r>
              <a:rPr lang="en-US" sz="2400" dirty="0" smtClean="0">
                <a:solidFill>
                  <a:srgbClr val="00B050"/>
                </a:solidFill>
              </a:rPr>
              <a:t>No limitation on the local LO intensity</a:t>
            </a:r>
          </a:p>
        </p:txBody>
      </p:sp>
      <p:cxnSp>
        <p:nvCxnSpPr>
          <p:cNvPr id="191" name="Straight Connector 190"/>
          <p:cNvCxnSpPr/>
          <p:nvPr/>
        </p:nvCxnSpPr>
        <p:spPr>
          <a:xfrm flipV="1">
            <a:off x="3367570" y="20926540"/>
            <a:ext cx="274320" cy="2577"/>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2725468" y="20930149"/>
            <a:ext cx="11019307" cy="1154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02" name="CustomShape 17 1"/>
          <p:cNvSpPr/>
          <p:nvPr/>
        </p:nvSpPr>
        <p:spPr>
          <a:xfrm>
            <a:off x="2435298" y="20446915"/>
            <a:ext cx="2008576" cy="967282"/>
          </a:xfrm>
          <a:prstGeom prst="parallelogram">
            <a:avLst>
              <a:gd name="adj" fmla="val 25000"/>
            </a:avLst>
          </a:prstGeom>
          <a:solidFill>
            <a:srgbClr val="808080"/>
          </a:solidFill>
          <a:ln w="25560">
            <a:noFill/>
          </a:ln>
        </p:spPr>
      </p:sp>
      <p:sp>
        <p:nvSpPr>
          <p:cNvPr id="205" name="Hexagon 204"/>
          <p:cNvSpPr/>
          <p:nvPr/>
        </p:nvSpPr>
        <p:spPr>
          <a:xfrm>
            <a:off x="9807296" y="20439851"/>
            <a:ext cx="1770568" cy="982636"/>
          </a:xfrm>
          <a:prstGeom prst="hexagon">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Hexagon 206"/>
          <p:cNvSpPr/>
          <p:nvPr/>
        </p:nvSpPr>
        <p:spPr>
          <a:xfrm>
            <a:off x="7606356" y="20446916"/>
            <a:ext cx="1956418" cy="1009094"/>
          </a:xfrm>
          <a:prstGeom prst="hexagon">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CustomShape 2 2 1"/>
          <p:cNvSpPr/>
          <p:nvPr/>
        </p:nvSpPr>
        <p:spPr>
          <a:xfrm>
            <a:off x="7728008" y="20425580"/>
            <a:ext cx="1761805" cy="886656"/>
          </a:xfrm>
          <a:prstGeom prst="rect">
            <a:avLst/>
          </a:prstGeom>
          <a:noFill/>
          <a:ln>
            <a:noFill/>
          </a:ln>
        </p:spPr>
        <p:txBody>
          <a:bodyPr wrap="none" lIns="90000" tIns="45000" rIns="90000" bIns="45000"/>
          <a:lstStyle/>
          <a:p>
            <a:pPr algn="ctr">
              <a:lnSpc>
                <a:spcPct val="100000"/>
              </a:lnSpc>
            </a:pPr>
            <a:r>
              <a:rPr lang="en-US" sz="2000" smtClean="0">
                <a:solidFill>
                  <a:schemeClr val="bg1"/>
                </a:solidFill>
                <a:latin typeface="Arial"/>
              </a:rPr>
              <a:t>Intensity </a:t>
            </a:r>
          </a:p>
          <a:p>
            <a:pPr algn="ctr">
              <a:lnSpc>
                <a:spcPct val="100000"/>
              </a:lnSpc>
            </a:pPr>
            <a:r>
              <a:rPr lang="en-US" sz="2000" smtClean="0">
                <a:solidFill>
                  <a:schemeClr val="bg1"/>
                </a:solidFill>
                <a:latin typeface="Arial"/>
              </a:rPr>
              <a:t>modulator</a:t>
            </a:r>
          </a:p>
          <a:p>
            <a:pPr algn="ctr">
              <a:lnSpc>
                <a:spcPct val="100000"/>
              </a:lnSpc>
            </a:pPr>
            <a:r>
              <a:rPr lang="en-US" sz="2000" smtClean="0">
                <a:solidFill>
                  <a:schemeClr val="bg1"/>
                </a:solidFill>
                <a:latin typeface="Arial"/>
              </a:rPr>
              <a:t>(IM)</a:t>
            </a:r>
            <a:endParaRPr sz="2000" dirty="0">
              <a:solidFill>
                <a:schemeClr val="bg1"/>
              </a:solidFill>
            </a:endParaRPr>
          </a:p>
        </p:txBody>
      </p:sp>
      <p:sp>
        <p:nvSpPr>
          <p:cNvPr id="212" name="CustomShape 2 3"/>
          <p:cNvSpPr/>
          <p:nvPr/>
        </p:nvSpPr>
        <p:spPr>
          <a:xfrm>
            <a:off x="2930049" y="20563129"/>
            <a:ext cx="1126099" cy="661362"/>
          </a:xfrm>
          <a:prstGeom prst="rect">
            <a:avLst/>
          </a:prstGeom>
          <a:noFill/>
          <a:ln>
            <a:noFill/>
          </a:ln>
        </p:spPr>
        <p:txBody>
          <a:bodyPr wrap="none" lIns="90000" tIns="45000" rIns="90000" bIns="45000"/>
          <a:lstStyle/>
          <a:p>
            <a:pPr>
              <a:lnSpc>
                <a:spcPct val="100000"/>
              </a:lnSpc>
            </a:pPr>
            <a:r>
              <a:rPr lang="en-US" sz="2000" smtClean="0">
                <a:solidFill>
                  <a:schemeClr val="bg1"/>
                </a:solidFill>
                <a:latin typeface="Arial"/>
              </a:rPr>
              <a:t>Signal </a:t>
            </a:r>
          </a:p>
          <a:p>
            <a:pPr>
              <a:lnSpc>
                <a:spcPct val="100000"/>
              </a:lnSpc>
            </a:pPr>
            <a:r>
              <a:rPr lang="en-US" sz="2000" smtClean="0">
                <a:solidFill>
                  <a:schemeClr val="bg1"/>
                </a:solidFill>
                <a:latin typeface="Arial"/>
              </a:rPr>
              <a:t>laser</a:t>
            </a:r>
            <a:endParaRPr sz="2000" dirty="0">
              <a:solidFill>
                <a:schemeClr val="bg1"/>
              </a:solidFill>
            </a:endParaRPr>
          </a:p>
        </p:txBody>
      </p:sp>
      <p:sp>
        <p:nvSpPr>
          <p:cNvPr id="218" name="CustomShape 34 1"/>
          <p:cNvSpPr/>
          <p:nvPr/>
        </p:nvSpPr>
        <p:spPr>
          <a:xfrm>
            <a:off x="11938335" y="20431903"/>
            <a:ext cx="1731616" cy="1007912"/>
          </a:xfrm>
          <a:prstGeom prst="roundRect">
            <a:avLst>
              <a:gd name="adj" fmla="val 12277"/>
            </a:avLst>
          </a:prstGeom>
          <a:gradFill>
            <a:gsLst>
              <a:gs pos="0">
                <a:srgbClr val="9BBB59"/>
              </a:gs>
              <a:gs pos="100000">
                <a:srgbClr val="000000"/>
              </a:gs>
            </a:gsLst>
            <a:lin ang="0"/>
          </a:gradFill>
          <a:ln w="25560">
            <a:noFill/>
          </a:ln>
        </p:spPr>
      </p:sp>
      <p:cxnSp>
        <p:nvCxnSpPr>
          <p:cNvPr id="234" name="Straight Connector 233"/>
          <p:cNvCxnSpPr/>
          <p:nvPr/>
        </p:nvCxnSpPr>
        <p:spPr>
          <a:xfrm flipV="1">
            <a:off x="13692988" y="20942150"/>
            <a:ext cx="2595549" cy="4171"/>
          </a:xfrm>
          <a:prstGeom prst="line">
            <a:avLst/>
          </a:prstGeom>
          <a:noFill/>
          <a:ln w="28575" cap="flat" cmpd="sng" algn="ctr">
            <a:solidFill>
              <a:srgbClr val="FF6600"/>
            </a:solidFill>
            <a:prstDash val="solid"/>
            <a:miter lim="800000"/>
          </a:ln>
          <a:effectLst/>
        </p:spPr>
      </p:cxnSp>
      <p:sp>
        <p:nvSpPr>
          <p:cNvPr id="235" name="CustomShape 5 1"/>
          <p:cNvSpPr/>
          <p:nvPr/>
        </p:nvSpPr>
        <p:spPr>
          <a:xfrm rot="10800000">
            <a:off x="20322448" y="19861933"/>
            <a:ext cx="1423908" cy="685362"/>
          </a:xfrm>
          <a:prstGeom prst="curvedConnector3">
            <a:avLst>
              <a:gd name="adj1" fmla="val 44326"/>
            </a:avLst>
          </a:prstGeom>
          <a:noFill/>
          <a:ln w="28575">
            <a:solidFill>
              <a:srgbClr val="0070C0"/>
            </a:solidFill>
            <a:round/>
          </a:ln>
        </p:spPr>
      </p:sp>
      <p:sp>
        <p:nvSpPr>
          <p:cNvPr id="236" name="CustomShape 6 1"/>
          <p:cNvSpPr/>
          <p:nvPr/>
        </p:nvSpPr>
        <p:spPr>
          <a:xfrm flipV="1">
            <a:off x="20322451" y="20552322"/>
            <a:ext cx="1423906" cy="855862"/>
          </a:xfrm>
          <a:prstGeom prst="curvedConnector3">
            <a:avLst>
              <a:gd name="adj1" fmla="val 54996"/>
            </a:avLst>
          </a:prstGeom>
          <a:noFill/>
          <a:ln w="31680">
            <a:solidFill>
              <a:srgbClr val="0070C0"/>
            </a:solidFill>
            <a:round/>
          </a:ln>
        </p:spPr>
      </p:sp>
      <p:sp>
        <p:nvSpPr>
          <p:cNvPr id="238" name="CustomShape 17 2"/>
          <p:cNvSpPr/>
          <p:nvPr/>
        </p:nvSpPr>
        <p:spPr>
          <a:xfrm>
            <a:off x="19141742" y="19511805"/>
            <a:ext cx="1288645" cy="687139"/>
          </a:xfrm>
          <a:prstGeom prst="parallelogram">
            <a:avLst>
              <a:gd name="adj" fmla="val 25000"/>
            </a:avLst>
          </a:prstGeom>
          <a:solidFill>
            <a:srgbClr val="808080"/>
          </a:solidFill>
          <a:ln w="25560">
            <a:noFill/>
          </a:ln>
        </p:spPr>
      </p:sp>
      <p:sp>
        <p:nvSpPr>
          <p:cNvPr id="239" name="CustomShape 18 2 1"/>
          <p:cNvSpPr/>
          <p:nvPr/>
        </p:nvSpPr>
        <p:spPr>
          <a:xfrm>
            <a:off x="19333807" y="19493665"/>
            <a:ext cx="1110090" cy="704327"/>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chemeClr val="bg1"/>
                </a:solidFill>
                <a:effectLst/>
                <a:uLnTx/>
                <a:uFillTx/>
                <a:latin typeface="Arial"/>
              </a:rPr>
              <a:t>LLO</a:t>
            </a:r>
          </a:p>
          <a:p>
            <a:pPr marL="0" marR="0" lvl="0" indent="0" defTabSz="914400" eaLnBrk="1" fontAlgn="auto" latinLnBrk="0" hangingPunct="1">
              <a:lnSpc>
                <a:spcPct val="100000"/>
              </a:lnSpc>
              <a:spcBef>
                <a:spcPts val="0"/>
              </a:spcBef>
              <a:spcAft>
                <a:spcPts val="0"/>
              </a:spcAft>
              <a:buClrTx/>
              <a:buSzTx/>
              <a:buFontTx/>
              <a:buNone/>
              <a:tabLst/>
              <a:defRPr/>
            </a:pPr>
            <a:r>
              <a:rPr lang="en-US" sz="2000" kern="0" smtClean="0">
                <a:solidFill>
                  <a:schemeClr val="bg1"/>
                </a:solidFill>
                <a:latin typeface="Arial"/>
              </a:rPr>
              <a:t>laser</a:t>
            </a:r>
            <a:endParaRPr kumimoji="0" sz="2000" b="0" i="0" u="none" strike="noStrike" kern="0" cap="none" spc="0" normalizeH="0" baseline="0" noProof="0" dirty="0" smtClean="0">
              <a:ln>
                <a:noFill/>
              </a:ln>
              <a:solidFill>
                <a:schemeClr val="bg1"/>
              </a:solidFill>
              <a:effectLst/>
              <a:uLnTx/>
              <a:uFillTx/>
            </a:endParaRPr>
          </a:p>
        </p:txBody>
      </p:sp>
      <p:sp>
        <p:nvSpPr>
          <p:cNvPr id="256" name="Rectangle 255"/>
          <p:cNvSpPr/>
          <p:nvPr/>
        </p:nvSpPr>
        <p:spPr>
          <a:xfrm>
            <a:off x="22473426" y="20169578"/>
            <a:ext cx="1652249" cy="123110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heterodyne detection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lang="el-GR" sz="1800" kern="0" dirty="0" smtClean="0">
                <a:solidFill>
                  <a:prstClr val="black"/>
                </a:solidFill>
                <a:latin typeface="Times New Roman" panose="02020603050405020304" pitchFamily="18" charset="0"/>
                <a:cs typeface="Times New Roman" panose="02020603050405020304" pitchFamily="18" charset="0"/>
              </a:rPr>
              <a:t>Ω</a:t>
            </a:r>
            <a:r>
              <a:rPr lang="en-US" sz="1800" kern="0" baseline="-25000">
                <a:solidFill>
                  <a:prstClr val="black"/>
                </a:solidFill>
                <a:latin typeface="Times New Roman" panose="02020603050405020304" pitchFamily="18" charset="0"/>
                <a:cs typeface="Times New Roman" panose="02020603050405020304" pitchFamily="18" charset="0"/>
              </a:rPr>
              <a:t>Δ</a:t>
            </a:r>
            <a:r>
              <a:rPr kumimoji="0" lang="en-US" sz="1800" b="0" i="0" u="none" strike="noStrike" kern="0" cap="none" spc="0" normalizeH="0" baseline="0" noProof="0" smtClean="0">
                <a:ln>
                  <a:noFill/>
                </a:ln>
                <a:solidFill>
                  <a:prstClr val="black"/>
                </a:solidFill>
                <a:effectLst/>
                <a:uLnTx/>
                <a:uFillTx/>
                <a:latin typeface="Times New Roman" panose="02020603050405020304" pitchFamily="18" charset="0"/>
                <a:cs typeface="Times New Roman" panose="02020603050405020304" pitchFamily="18" charset="0"/>
              </a:rPr>
              <a:t> </a:t>
            </a:r>
            <a:r>
              <a:rPr kumimoji="0" lang="en-US"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 0)</a:t>
            </a:r>
            <a:endParaRPr kumimoji="0" lang="en-US" sz="18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79" name="Straight Connector 278"/>
          <p:cNvCxnSpPr/>
          <p:nvPr/>
        </p:nvCxnSpPr>
        <p:spPr>
          <a:xfrm flipV="1">
            <a:off x="14156876" y="20942654"/>
            <a:ext cx="274320" cy="2577"/>
          </a:xfrm>
          <a:prstGeom prst="line">
            <a:avLst/>
          </a:prstGeom>
          <a:noFill/>
          <a:ln w="28575" cap="flat" cmpd="sng" algn="ctr">
            <a:solidFill>
              <a:srgbClr val="FF6600"/>
            </a:solidFill>
            <a:prstDash val="solid"/>
            <a:miter lim="800000"/>
            <a:headEnd type="none" w="med" len="med"/>
            <a:tailEnd type="arrow" w="med" len="med"/>
          </a:ln>
          <a:effectLst/>
        </p:spPr>
      </p:cxnSp>
      <p:sp>
        <p:nvSpPr>
          <p:cNvPr id="286" name="CustomShape 6 2"/>
          <p:cNvSpPr/>
          <p:nvPr/>
        </p:nvSpPr>
        <p:spPr>
          <a:xfrm flipH="1">
            <a:off x="21735125" y="19869328"/>
            <a:ext cx="1505532" cy="677967"/>
          </a:xfrm>
          <a:prstGeom prst="curvedConnector3">
            <a:avLst>
              <a:gd name="adj1" fmla="val 55788"/>
            </a:avLst>
          </a:prstGeom>
          <a:noFill/>
          <a:ln w="31680">
            <a:solidFill>
              <a:srgbClr val="0070C0"/>
            </a:solidFill>
            <a:round/>
          </a:ln>
        </p:spPr>
      </p:sp>
      <p:sp>
        <p:nvSpPr>
          <p:cNvPr id="287" name="CustomShape 6 3"/>
          <p:cNvSpPr/>
          <p:nvPr/>
        </p:nvSpPr>
        <p:spPr>
          <a:xfrm>
            <a:off x="21735125" y="20552323"/>
            <a:ext cx="1537902" cy="853388"/>
          </a:xfrm>
          <a:prstGeom prst="curvedConnector3">
            <a:avLst>
              <a:gd name="adj1" fmla="val 41619"/>
            </a:avLst>
          </a:prstGeom>
          <a:noFill/>
          <a:ln w="31680">
            <a:solidFill>
              <a:srgbClr val="0070C0"/>
            </a:solidFill>
            <a:round/>
          </a:ln>
        </p:spPr>
      </p:sp>
      <p:sp>
        <p:nvSpPr>
          <p:cNvPr id="288" name="Flowchart: Delay 287"/>
          <p:cNvSpPr/>
          <p:nvPr/>
        </p:nvSpPr>
        <p:spPr>
          <a:xfrm>
            <a:off x="23244700" y="19555316"/>
            <a:ext cx="724619" cy="620643"/>
          </a:xfrm>
          <a:prstGeom prst="flowChartDela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Flowchart: Delay 288"/>
          <p:cNvSpPr/>
          <p:nvPr/>
        </p:nvSpPr>
        <p:spPr>
          <a:xfrm>
            <a:off x="23270643" y="21074269"/>
            <a:ext cx="698676" cy="607511"/>
          </a:xfrm>
          <a:prstGeom prst="flowChartDela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CustomShape 5 2"/>
          <p:cNvSpPr/>
          <p:nvPr/>
        </p:nvSpPr>
        <p:spPr>
          <a:xfrm rot="10800000">
            <a:off x="23964860" y="19869864"/>
            <a:ext cx="647740" cy="620315"/>
          </a:xfrm>
          <a:prstGeom prst="curvedConnector3">
            <a:avLst>
              <a:gd name="adj1" fmla="val 50000"/>
            </a:avLst>
          </a:prstGeom>
          <a:noFill/>
          <a:ln w="28575">
            <a:solidFill>
              <a:schemeClr val="tx1"/>
            </a:solidFill>
            <a:round/>
          </a:ln>
        </p:spPr>
      </p:sp>
      <p:sp>
        <p:nvSpPr>
          <p:cNvPr id="292" name="CustomShape 6 4"/>
          <p:cNvSpPr/>
          <p:nvPr/>
        </p:nvSpPr>
        <p:spPr>
          <a:xfrm flipV="1">
            <a:off x="23964859" y="20646836"/>
            <a:ext cx="642470" cy="741880"/>
          </a:xfrm>
          <a:prstGeom prst="curvedConnector3">
            <a:avLst>
              <a:gd name="adj1" fmla="val 50990"/>
            </a:avLst>
          </a:prstGeom>
          <a:noFill/>
          <a:ln w="31680">
            <a:solidFill>
              <a:schemeClr val="tx1"/>
            </a:solidFill>
            <a:round/>
          </a:ln>
        </p:spPr>
      </p:sp>
      <p:sp>
        <p:nvSpPr>
          <p:cNvPr id="293" name="CustomShape 34 3"/>
          <p:cNvSpPr/>
          <p:nvPr/>
        </p:nvSpPr>
        <p:spPr>
          <a:xfrm>
            <a:off x="24592074" y="20337733"/>
            <a:ext cx="460128" cy="438643"/>
          </a:xfrm>
          <a:prstGeom prst="roundRect">
            <a:avLst>
              <a:gd name="adj" fmla="val 16667"/>
            </a:avLst>
          </a:prstGeom>
          <a:ln/>
        </p:spPr>
        <p:style>
          <a:lnRef idx="2">
            <a:schemeClr val="dk1"/>
          </a:lnRef>
          <a:fillRef idx="1">
            <a:schemeClr val="lt1"/>
          </a:fillRef>
          <a:effectRef idx="0">
            <a:schemeClr val="dk1"/>
          </a:effectRef>
          <a:fontRef idx="minor">
            <a:schemeClr val="dk1"/>
          </a:fontRef>
        </p:style>
      </p:sp>
      <p:sp>
        <p:nvSpPr>
          <p:cNvPr id="295" name="CustomShape 35 3"/>
          <p:cNvSpPr/>
          <p:nvPr/>
        </p:nvSpPr>
        <p:spPr>
          <a:xfrm>
            <a:off x="24683104" y="20303423"/>
            <a:ext cx="225125" cy="348984"/>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2800" b="0" i="0" u="none" strike="noStrike" kern="0" cap="none" spc="0" normalizeH="0" baseline="0" noProof="0" dirty="0" smtClean="0">
                <a:ln>
                  <a:noFill/>
                </a:ln>
                <a:solidFill>
                  <a:srgbClr val="000000"/>
                </a:solidFill>
                <a:effectLst/>
                <a:uLnTx/>
                <a:uFillTx/>
                <a:latin typeface="Arial"/>
              </a:rPr>
              <a:t>-</a:t>
            </a:r>
            <a:endParaRPr kumimoji="0" sz="2800" b="0" i="0" u="none" strike="noStrike" kern="0" cap="none" spc="0" normalizeH="0" baseline="0" noProof="0" dirty="0" smtClean="0">
              <a:ln>
                <a:noFill/>
              </a:ln>
              <a:solidFill>
                <a:prstClr val="black"/>
              </a:solidFill>
              <a:effectLst/>
              <a:uLnTx/>
              <a:uFillTx/>
            </a:endParaRPr>
          </a:p>
        </p:txBody>
      </p:sp>
      <p:pic>
        <p:nvPicPr>
          <p:cNvPr id="305" name="Picture 3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350698" y="22198946"/>
            <a:ext cx="5798795" cy="3028243"/>
          </a:xfrm>
          <a:prstGeom prst="rect">
            <a:avLst/>
          </a:prstGeom>
        </p:spPr>
      </p:pic>
      <p:pic>
        <p:nvPicPr>
          <p:cNvPr id="309" name="Picture 30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59787" y="30484991"/>
            <a:ext cx="5739303" cy="3562277"/>
          </a:xfrm>
          <a:prstGeom prst="rect">
            <a:avLst/>
          </a:prstGeom>
        </p:spPr>
      </p:pic>
      <p:pic>
        <p:nvPicPr>
          <p:cNvPr id="310" name="Picture 30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70320" y="30388719"/>
            <a:ext cx="5486482" cy="3705418"/>
          </a:xfrm>
          <a:prstGeom prst="rect">
            <a:avLst/>
          </a:prstGeom>
        </p:spPr>
      </p:pic>
      <p:pic>
        <p:nvPicPr>
          <p:cNvPr id="311" name="Picture 3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716903" y="30615243"/>
            <a:ext cx="5900462" cy="3502630"/>
          </a:xfrm>
          <a:prstGeom prst="rect">
            <a:avLst/>
          </a:prstGeom>
        </p:spPr>
      </p:pic>
      <p:pic>
        <p:nvPicPr>
          <p:cNvPr id="312" name="Picture 3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902385" y="30713897"/>
            <a:ext cx="5633051" cy="3470647"/>
          </a:xfrm>
          <a:prstGeom prst="rect">
            <a:avLst/>
          </a:prstGeom>
        </p:spPr>
      </p:pic>
      <p:sp>
        <p:nvSpPr>
          <p:cNvPr id="315" name="TextBox 314"/>
          <p:cNvSpPr txBox="1"/>
          <p:nvPr/>
        </p:nvSpPr>
        <p:spPr>
          <a:xfrm>
            <a:off x="731297" y="30705038"/>
            <a:ext cx="5252092" cy="3539430"/>
          </a:xfrm>
          <a:prstGeom prst="rect">
            <a:avLst/>
          </a:prstGeom>
          <a:noFill/>
        </p:spPr>
        <p:txBody>
          <a:bodyPr wrap="square" rtlCol="0">
            <a:spAutoFit/>
          </a:bodyPr>
          <a:lstStyle/>
          <a:p>
            <a:pPr marL="457200" indent="-457200">
              <a:buFontTx/>
              <a:buChar char="-"/>
            </a:pPr>
            <a:r>
              <a:rPr lang="en-US" sz="2800" dirty="0" smtClean="0"/>
              <a:t>Data processing performed offline in MATLAB with digital PLL for recovering the modulated data</a:t>
            </a:r>
          </a:p>
          <a:p>
            <a:pPr marL="457200" indent="-457200">
              <a:buFontTx/>
              <a:buChar char="-"/>
            </a:pPr>
            <a:r>
              <a:rPr lang="en-US" sz="2800" dirty="0" smtClean="0"/>
              <a:t>The current setup employs amplitude and phase modulators which create double sideband</a:t>
            </a:r>
            <a:endParaRPr lang="en-US" sz="2800" dirty="0"/>
          </a:p>
        </p:txBody>
      </p:sp>
      <p:sp>
        <p:nvSpPr>
          <p:cNvPr id="316" name="TextBox 315"/>
          <p:cNvSpPr txBox="1"/>
          <p:nvPr/>
        </p:nvSpPr>
        <p:spPr>
          <a:xfrm>
            <a:off x="604804" y="36128952"/>
            <a:ext cx="6970841" cy="4832092"/>
          </a:xfrm>
          <a:prstGeom prst="rect">
            <a:avLst/>
          </a:prstGeom>
          <a:noFill/>
        </p:spPr>
        <p:txBody>
          <a:bodyPr wrap="square" rtlCol="0">
            <a:spAutoFit/>
          </a:bodyPr>
          <a:lstStyle/>
          <a:p>
            <a:pPr marL="457200" indent="-457200">
              <a:buFontTx/>
              <a:buChar char="-"/>
            </a:pPr>
            <a:r>
              <a:rPr lang="en-US" sz="2800" dirty="0" smtClean="0"/>
              <a:t>The future setup will use single-sideband modulation for better spectral efficiency and closing potential security loopholes</a:t>
            </a:r>
          </a:p>
          <a:p>
            <a:pPr marL="457200" indent="-457200">
              <a:buFontTx/>
              <a:buChar char="-"/>
            </a:pPr>
            <a:r>
              <a:rPr lang="en-US" sz="2800" dirty="0" smtClean="0"/>
              <a:t>Introduction of pilot signals for clock recovery, multiplexed in time with the quantum signal</a:t>
            </a:r>
          </a:p>
          <a:p>
            <a:pPr marL="457200" indent="-457200">
              <a:buFontTx/>
              <a:buChar char="-"/>
            </a:pPr>
            <a:r>
              <a:rPr lang="en-US" sz="2800" dirty="0" smtClean="0"/>
              <a:t>Carrier synchronization on receiver side</a:t>
            </a:r>
          </a:p>
          <a:p>
            <a:pPr marL="457200" indent="-457200">
              <a:buFontTx/>
              <a:buChar char="-"/>
            </a:pPr>
            <a:r>
              <a:rPr lang="en-US" sz="2800" dirty="0" smtClean="0"/>
              <a:t>Replacing AWG and oscilloscope with FPGA DAC/ADC suite for online signal generation and recovery</a:t>
            </a:r>
          </a:p>
          <a:p>
            <a:pPr marL="457200" indent="-457200">
              <a:buFontTx/>
              <a:buChar char="-"/>
            </a:pPr>
            <a:endParaRPr lang="en-US" sz="2800" dirty="0" smtClean="0"/>
          </a:p>
        </p:txBody>
      </p:sp>
      <p:sp>
        <p:nvSpPr>
          <p:cNvPr id="318" name="TextBox 317"/>
          <p:cNvSpPr txBox="1"/>
          <p:nvPr/>
        </p:nvSpPr>
        <p:spPr>
          <a:xfrm>
            <a:off x="731297" y="35288827"/>
            <a:ext cx="4211671" cy="868936"/>
          </a:xfrm>
          <a:prstGeom prst="rect">
            <a:avLst/>
          </a:prstGeom>
          <a:noFill/>
        </p:spPr>
        <p:txBody>
          <a:bodyPr wrap="square" lIns="129013" tIns="64506" rIns="129013" bIns="64506" rtlCol="0">
            <a:spAutoFit/>
          </a:bodyPr>
          <a:lstStyle/>
          <a:p>
            <a:r>
              <a:rPr lang="en-US" sz="4800" dirty="0" smtClean="0">
                <a:latin typeface="Arial" panose="020B0604020202020204" pitchFamily="34" charset="0"/>
                <a:cs typeface="Arial" panose="020B0604020202020204" pitchFamily="34" charset="0"/>
              </a:rPr>
              <a:t>Future steps</a:t>
            </a:r>
            <a:endParaRPr lang="en-US" sz="4800" dirty="0">
              <a:latin typeface="Arial" panose="020B0604020202020204" pitchFamily="34" charset="0"/>
              <a:cs typeface="Arial" panose="020B0604020202020204" pitchFamily="34" charset="0"/>
            </a:endParaRPr>
          </a:p>
        </p:txBody>
      </p:sp>
      <p:sp>
        <p:nvSpPr>
          <p:cNvPr id="319" name="AutoShape 13 8"/>
          <p:cNvSpPr>
            <a:spLocks noChangeArrowheads="1"/>
          </p:cNvSpPr>
          <p:nvPr/>
        </p:nvSpPr>
        <p:spPr bwMode="auto">
          <a:xfrm>
            <a:off x="17626481" y="35118235"/>
            <a:ext cx="11981769" cy="5316135"/>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sp>
        <p:nvSpPr>
          <p:cNvPr id="320" name="TextBox 319"/>
          <p:cNvSpPr txBox="1"/>
          <p:nvPr/>
        </p:nvSpPr>
        <p:spPr>
          <a:xfrm>
            <a:off x="17847643" y="35171087"/>
            <a:ext cx="5014190" cy="868936"/>
          </a:xfrm>
          <a:prstGeom prst="rect">
            <a:avLst/>
          </a:prstGeom>
          <a:noFill/>
        </p:spPr>
        <p:txBody>
          <a:bodyPr wrap="square" lIns="129013" tIns="64506" rIns="129013" bIns="64506" rtlCol="0">
            <a:spAutoFit/>
          </a:bodyPr>
          <a:lstStyle/>
          <a:p>
            <a:r>
              <a:rPr lang="en-US" sz="4800" dirty="0" smtClean="0">
                <a:latin typeface="Arial" panose="020B0604020202020204" pitchFamily="34" charset="0"/>
                <a:cs typeface="Arial" panose="020B0604020202020204" pitchFamily="34" charset="0"/>
              </a:rPr>
              <a:t>Security analysis</a:t>
            </a:r>
            <a:endParaRPr lang="en-US" sz="4800" dirty="0">
              <a:latin typeface="Arial" panose="020B0604020202020204" pitchFamily="34" charset="0"/>
              <a:cs typeface="Arial" panose="020B0604020202020204" pitchFamily="34" charset="0"/>
            </a:endParaRPr>
          </a:p>
        </p:txBody>
      </p:sp>
      <p:grpSp>
        <p:nvGrpSpPr>
          <p:cNvPr id="366" name="Group 365"/>
          <p:cNvGrpSpPr/>
          <p:nvPr/>
        </p:nvGrpSpPr>
        <p:grpSpPr>
          <a:xfrm>
            <a:off x="15761419" y="35343042"/>
            <a:ext cx="1059281" cy="504318"/>
            <a:chOff x="1348146" y="3581156"/>
            <a:chExt cx="1995722" cy="999649"/>
          </a:xfrm>
        </p:grpSpPr>
        <p:cxnSp>
          <p:nvCxnSpPr>
            <p:cNvPr id="367" name="Straight Connector 366"/>
            <p:cNvCxnSpPr/>
            <p:nvPr/>
          </p:nvCxnSpPr>
          <p:spPr>
            <a:xfrm flipV="1">
              <a:off x="1348146" y="4228641"/>
              <a:ext cx="609057" cy="2577"/>
            </a:xfrm>
            <a:prstGeom prst="line">
              <a:avLst/>
            </a:prstGeom>
            <a:noFill/>
            <a:ln w="28575" cap="flat" cmpd="sng" algn="ctr">
              <a:solidFill>
                <a:srgbClr val="0070C0"/>
              </a:solidFill>
              <a:prstDash val="solid"/>
              <a:miter lim="800000"/>
            </a:ln>
            <a:effectLst/>
          </p:spPr>
        </p:cxnSp>
        <p:cxnSp>
          <p:nvCxnSpPr>
            <p:cNvPr id="368" name="Straight Connector 367"/>
            <p:cNvCxnSpPr/>
            <p:nvPr/>
          </p:nvCxnSpPr>
          <p:spPr>
            <a:xfrm flipV="1">
              <a:off x="1348146" y="4578228"/>
              <a:ext cx="609057" cy="2577"/>
            </a:xfrm>
            <a:prstGeom prst="line">
              <a:avLst/>
            </a:prstGeom>
            <a:noFill/>
            <a:ln w="28575" cap="flat" cmpd="sng" algn="ctr">
              <a:solidFill>
                <a:srgbClr val="FF6600"/>
              </a:solidFill>
              <a:prstDash val="solid"/>
              <a:miter lim="800000"/>
            </a:ln>
            <a:effectLst/>
          </p:spPr>
        </p:cxnSp>
        <p:sp>
          <p:nvSpPr>
            <p:cNvPr id="369" name="CustomShape 2 6"/>
            <p:cNvSpPr/>
            <p:nvPr/>
          </p:nvSpPr>
          <p:spPr>
            <a:xfrm>
              <a:off x="2170188" y="3581156"/>
              <a:ext cx="1173680" cy="836290"/>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Arial"/>
                </a:rPr>
                <a:t>PMF</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smtClean="0">
                <a:ln>
                  <a:noFill/>
                </a:ln>
                <a:solidFill>
                  <a:srgbClr val="000000"/>
                </a:solidFill>
                <a:effectLst/>
                <a:uLnTx/>
                <a:uFillTx/>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Arial"/>
                </a:rPr>
                <a:t>SMF</a:t>
              </a:r>
              <a:endParaRPr kumimoji="0" sz="1800" b="0" i="0" u="none" strike="noStrike" kern="0" cap="none" spc="0" normalizeH="0" baseline="0" noProof="0" dirty="0" smtClean="0">
                <a:ln>
                  <a:noFill/>
                </a:ln>
                <a:solidFill>
                  <a:prstClr val="black"/>
                </a:solidFill>
                <a:effectLst/>
                <a:uLnTx/>
                <a:uFillTx/>
              </a:endParaRPr>
            </a:p>
          </p:txBody>
        </p:sp>
      </p:grpSp>
      <p:cxnSp>
        <p:nvCxnSpPr>
          <p:cNvPr id="370" name="Straight Connector 369"/>
          <p:cNvCxnSpPr/>
          <p:nvPr/>
        </p:nvCxnSpPr>
        <p:spPr>
          <a:xfrm>
            <a:off x="12915209" y="36458171"/>
            <a:ext cx="2322176" cy="6524"/>
          </a:xfrm>
          <a:prstGeom prst="line">
            <a:avLst/>
          </a:prstGeom>
          <a:noFill/>
          <a:ln w="28575" cap="flat" cmpd="sng" algn="ctr">
            <a:solidFill>
              <a:srgbClr val="FF6600"/>
            </a:solidFill>
            <a:prstDash val="solid"/>
            <a:miter lim="800000"/>
          </a:ln>
          <a:effectLst/>
        </p:spPr>
      </p:cxnSp>
      <p:cxnSp>
        <p:nvCxnSpPr>
          <p:cNvPr id="371" name="Straight Connector 370"/>
          <p:cNvCxnSpPr/>
          <p:nvPr/>
        </p:nvCxnSpPr>
        <p:spPr>
          <a:xfrm flipV="1">
            <a:off x="9332259" y="36462118"/>
            <a:ext cx="274320" cy="2577"/>
          </a:xfrm>
          <a:prstGeom prst="line">
            <a:avLst/>
          </a:prstGeom>
          <a:noFill/>
          <a:ln w="28575" cap="flat" cmpd="sng" algn="ctr">
            <a:solidFill>
              <a:srgbClr val="0070C0"/>
            </a:solidFill>
            <a:prstDash val="solid"/>
            <a:miter lim="800000"/>
            <a:headEnd type="none" w="med" len="med"/>
            <a:tailEnd type="arrow" w="med" len="med"/>
          </a:ln>
          <a:effectLst/>
        </p:spPr>
      </p:cxnSp>
      <p:cxnSp>
        <p:nvCxnSpPr>
          <p:cNvPr id="372" name="Straight Connector 371"/>
          <p:cNvCxnSpPr/>
          <p:nvPr/>
        </p:nvCxnSpPr>
        <p:spPr>
          <a:xfrm flipV="1">
            <a:off x="8705050" y="36458172"/>
            <a:ext cx="4212000" cy="6869"/>
          </a:xfrm>
          <a:prstGeom prst="line">
            <a:avLst/>
          </a:prstGeom>
          <a:noFill/>
          <a:ln w="28575" cap="flat" cmpd="sng" algn="ctr">
            <a:solidFill>
              <a:srgbClr val="0070C0"/>
            </a:solidFill>
            <a:prstDash val="solid"/>
            <a:miter lim="800000"/>
          </a:ln>
          <a:effectLst/>
        </p:spPr>
      </p:cxnSp>
      <p:sp>
        <p:nvSpPr>
          <p:cNvPr id="373" name="CustomShape 17 3"/>
          <p:cNvSpPr/>
          <p:nvPr/>
        </p:nvSpPr>
        <p:spPr>
          <a:xfrm>
            <a:off x="8071715" y="36275540"/>
            <a:ext cx="915138" cy="350552"/>
          </a:xfrm>
          <a:prstGeom prst="parallelogram">
            <a:avLst>
              <a:gd name="adj" fmla="val 25000"/>
            </a:avLst>
          </a:prstGeom>
          <a:solidFill>
            <a:srgbClr val="E7E6E6">
              <a:lumMod val="75000"/>
            </a:srgbClr>
          </a:solidFill>
          <a:ln w="25560">
            <a:noFill/>
          </a:ln>
        </p:spPr>
      </p:sp>
      <p:sp>
        <p:nvSpPr>
          <p:cNvPr id="374" name="Hexagon 373"/>
          <p:cNvSpPr/>
          <p:nvPr/>
        </p:nvSpPr>
        <p:spPr>
          <a:xfrm>
            <a:off x="10083350" y="36183661"/>
            <a:ext cx="1273597" cy="534307"/>
          </a:xfrm>
          <a:prstGeom prst="hexagon">
            <a:avLst/>
          </a:prstGeom>
          <a:solidFill>
            <a:srgbClr val="BF9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75" name="CustomShape 2 7"/>
          <p:cNvSpPr/>
          <p:nvPr/>
        </p:nvSpPr>
        <p:spPr>
          <a:xfrm>
            <a:off x="10234473" y="36251658"/>
            <a:ext cx="937726" cy="408514"/>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rgbClr val="000000"/>
                </a:solidFill>
                <a:effectLst/>
                <a:uLnTx/>
                <a:uFillTx/>
                <a:latin typeface="Arial"/>
              </a:rPr>
              <a:t>IQmod</a:t>
            </a:r>
            <a:endParaRPr kumimoji="0" sz="1800" b="0" i="0" u="none" strike="noStrike" kern="0" cap="none" spc="0" normalizeH="0" baseline="0" noProof="0" dirty="0" smtClean="0">
              <a:ln>
                <a:noFill/>
              </a:ln>
              <a:solidFill>
                <a:prstClr val="black"/>
              </a:solidFill>
              <a:effectLst/>
              <a:uLnTx/>
              <a:uFillTx/>
            </a:endParaRPr>
          </a:p>
        </p:txBody>
      </p:sp>
      <p:sp>
        <p:nvSpPr>
          <p:cNvPr id="376" name="CustomShape 2 8"/>
          <p:cNvSpPr/>
          <p:nvPr/>
        </p:nvSpPr>
        <p:spPr>
          <a:xfrm>
            <a:off x="8130751" y="36243913"/>
            <a:ext cx="869128" cy="395280"/>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rgbClr val="000000"/>
                </a:solidFill>
                <a:effectLst/>
                <a:uLnTx/>
                <a:uFillTx/>
                <a:latin typeface="Arial"/>
              </a:rPr>
              <a:t>laser</a:t>
            </a:r>
            <a:endParaRPr kumimoji="0" sz="1800" b="0" i="0" u="none" strike="noStrike" kern="0" cap="none" spc="0" normalizeH="0" baseline="0" noProof="0" dirty="0" smtClean="0">
              <a:ln>
                <a:noFill/>
              </a:ln>
              <a:solidFill>
                <a:prstClr val="black"/>
              </a:solidFill>
              <a:effectLst/>
              <a:uLnTx/>
              <a:uFillTx/>
            </a:endParaRPr>
          </a:p>
        </p:txBody>
      </p:sp>
      <p:sp>
        <p:nvSpPr>
          <p:cNvPr id="378" name="Rectangle 377"/>
          <p:cNvSpPr/>
          <p:nvPr/>
        </p:nvSpPr>
        <p:spPr>
          <a:xfrm>
            <a:off x="10247974" y="35312459"/>
            <a:ext cx="1073016" cy="647661"/>
          </a:xfrm>
          <a:prstGeom prst="rect">
            <a:avLst/>
          </a:prstGeom>
          <a:solidFill>
            <a:srgbClr val="ED7D31">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79" name="CustomShape 18 5"/>
          <p:cNvSpPr/>
          <p:nvPr/>
        </p:nvSpPr>
        <p:spPr>
          <a:xfrm>
            <a:off x="10273844" y="35321372"/>
            <a:ext cx="1034638" cy="568367"/>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Arial"/>
              </a:rPr>
              <a:t>FPGA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Arial"/>
              </a:rPr>
              <a:t>(RF mod)</a:t>
            </a:r>
            <a:endParaRPr kumimoji="0" sz="1800" b="0" i="0" u="none" strike="noStrike" kern="0" cap="none" spc="0" normalizeH="0" baseline="0" noProof="0" dirty="0" smtClean="0">
              <a:ln>
                <a:noFill/>
              </a:ln>
              <a:solidFill>
                <a:prstClr val="black"/>
              </a:solidFill>
              <a:effectLst/>
              <a:uLnTx/>
              <a:uFillTx/>
            </a:endParaRPr>
          </a:p>
        </p:txBody>
      </p:sp>
      <p:cxnSp>
        <p:nvCxnSpPr>
          <p:cNvPr id="380" name="Straight Arrow Connector 379"/>
          <p:cNvCxnSpPr/>
          <p:nvPr/>
        </p:nvCxnSpPr>
        <p:spPr>
          <a:xfrm flipH="1">
            <a:off x="10771424" y="35917596"/>
            <a:ext cx="13992" cy="299211"/>
          </a:xfrm>
          <a:prstGeom prst="straightConnector1">
            <a:avLst/>
          </a:prstGeom>
          <a:noFill/>
          <a:ln w="38100" cap="flat" cmpd="sng" algn="ctr">
            <a:solidFill>
              <a:sysClr val="windowText" lastClr="000000"/>
            </a:solidFill>
            <a:prstDash val="solid"/>
            <a:miter lim="800000"/>
            <a:tailEnd type="triangle"/>
          </a:ln>
          <a:effectLst/>
        </p:spPr>
      </p:cxnSp>
      <p:sp>
        <p:nvSpPr>
          <p:cNvPr id="381" name="CustomShape 34 4"/>
          <p:cNvSpPr/>
          <p:nvPr/>
        </p:nvSpPr>
        <p:spPr>
          <a:xfrm>
            <a:off x="11887888" y="36285640"/>
            <a:ext cx="661798" cy="330351"/>
          </a:xfrm>
          <a:prstGeom prst="roundRect">
            <a:avLst>
              <a:gd name="adj" fmla="val 12277"/>
            </a:avLst>
          </a:prstGeom>
          <a:gradFill>
            <a:gsLst>
              <a:gs pos="0">
                <a:srgbClr val="9BBB59"/>
              </a:gs>
              <a:gs pos="100000">
                <a:srgbClr val="000000"/>
              </a:gs>
            </a:gsLst>
            <a:lin ang="0"/>
          </a:gradFill>
          <a:ln w="25560">
            <a:noFill/>
          </a:ln>
        </p:spPr>
      </p:sp>
      <p:sp>
        <p:nvSpPr>
          <p:cNvPr id="382" name="CustomShape 35 4"/>
          <p:cNvSpPr/>
          <p:nvPr/>
        </p:nvSpPr>
        <p:spPr>
          <a:xfrm>
            <a:off x="11778602" y="35917596"/>
            <a:ext cx="868690" cy="422712"/>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1800" b="0" i="0" u="none" strike="noStrike" kern="0" cap="none" spc="0" normalizeH="0" baseline="0" noProof="0" dirty="0" smtClean="0">
                <a:ln>
                  <a:noFill/>
                </a:ln>
                <a:solidFill>
                  <a:srgbClr val="000000"/>
                </a:solidFill>
                <a:effectLst/>
                <a:uLnTx/>
                <a:uFillTx/>
                <a:latin typeface="Arial"/>
              </a:rPr>
              <a:t>VATT</a:t>
            </a:r>
            <a:endParaRPr kumimoji="0" sz="1600" b="0" i="0" u="none" strike="noStrike" kern="0" cap="none" spc="0" normalizeH="0" baseline="0" noProof="0" dirty="0" smtClean="0">
              <a:ln>
                <a:noFill/>
              </a:ln>
              <a:solidFill>
                <a:prstClr val="black"/>
              </a:solidFill>
              <a:effectLst/>
              <a:uLnTx/>
              <a:uFillTx/>
            </a:endParaRPr>
          </a:p>
        </p:txBody>
      </p:sp>
      <p:grpSp>
        <p:nvGrpSpPr>
          <p:cNvPr id="383" name="Group 382"/>
          <p:cNvGrpSpPr/>
          <p:nvPr/>
        </p:nvGrpSpPr>
        <p:grpSpPr>
          <a:xfrm>
            <a:off x="8358531" y="35315055"/>
            <a:ext cx="1605272" cy="685782"/>
            <a:chOff x="137734" y="3578280"/>
            <a:chExt cx="1728930" cy="850303"/>
          </a:xfrm>
        </p:grpSpPr>
        <p:sp>
          <p:nvSpPr>
            <p:cNvPr id="384" name="Oval 383"/>
            <p:cNvSpPr/>
            <p:nvPr/>
          </p:nvSpPr>
          <p:spPr>
            <a:xfrm>
              <a:off x="371578" y="3578280"/>
              <a:ext cx="1261241" cy="780192"/>
            </a:xfrm>
            <a:prstGeom prst="ellipse">
              <a:avLst/>
            </a:prstGeom>
            <a:solidFill>
              <a:srgbClr val="F4B183"/>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85" name="CustomShape 18 6"/>
            <p:cNvSpPr/>
            <p:nvPr/>
          </p:nvSpPr>
          <p:spPr>
            <a:xfrm>
              <a:off x="137734" y="3740333"/>
              <a:ext cx="1728930" cy="688250"/>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rgbClr val="000000"/>
                  </a:solidFill>
                  <a:effectLst/>
                  <a:uLnTx/>
                  <a:uFillTx/>
                  <a:latin typeface="Arial"/>
                </a:rPr>
                <a:t>QRNG</a:t>
              </a:r>
              <a:endParaRPr kumimoji="0" sz="1800" b="0" i="0" u="none" strike="noStrike" kern="0" cap="none" spc="0" normalizeH="0" baseline="0" noProof="0" dirty="0" smtClean="0">
                <a:ln>
                  <a:noFill/>
                </a:ln>
                <a:solidFill>
                  <a:prstClr val="black"/>
                </a:solidFill>
                <a:effectLst/>
                <a:uLnTx/>
                <a:uFillTx/>
              </a:endParaRPr>
            </a:p>
          </p:txBody>
        </p:sp>
      </p:grpSp>
      <p:cxnSp>
        <p:nvCxnSpPr>
          <p:cNvPr id="386" name="Straight Arrow Connector 385"/>
          <p:cNvCxnSpPr/>
          <p:nvPr/>
        </p:nvCxnSpPr>
        <p:spPr>
          <a:xfrm>
            <a:off x="9822538" y="35643829"/>
            <a:ext cx="288000" cy="7119"/>
          </a:xfrm>
          <a:prstGeom prst="straightConnector1">
            <a:avLst/>
          </a:prstGeom>
          <a:noFill/>
          <a:ln w="38100" cap="flat" cmpd="sng" algn="ctr">
            <a:solidFill>
              <a:sysClr val="windowText" lastClr="000000"/>
            </a:solidFill>
            <a:prstDash val="solid"/>
            <a:miter lim="800000"/>
            <a:tailEnd type="triangle"/>
          </a:ln>
          <a:effectLst/>
        </p:spPr>
      </p:cxnSp>
      <p:sp>
        <p:nvSpPr>
          <p:cNvPr id="387" name="Oval 386"/>
          <p:cNvSpPr/>
          <p:nvPr/>
        </p:nvSpPr>
        <p:spPr>
          <a:xfrm>
            <a:off x="14427171" y="36131540"/>
            <a:ext cx="372781" cy="333155"/>
          </a:xfrm>
          <a:prstGeom prst="ellipse">
            <a:avLst/>
          </a:prstGeom>
          <a:noFill/>
          <a:ln w="28575" cap="flat" cmpd="sng" algn="ctr">
            <a:solidFill>
              <a:srgbClr val="FF6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cxnSp>
        <p:nvCxnSpPr>
          <p:cNvPr id="390" name="Straight Connector 389"/>
          <p:cNvCxnSpPr/>
          <p:nvPr/>
        </p:nvCxnSpPr>
        <p:spPr>
          <a:xfrm>
            <a:off x="11174752" y="39648333"/>
            <a:ext cx="1609764" cy="2425"/>
          </a:xfrm>
          <a:prstGeom prst="line">
            <a:avLst/>
          </a:prstGeom>
          <a:noFill/>
          <a:ln w="28575" cap="flat" cmpd="sng" algn="ctr">
            <a:solidFill>
              <a:srgbClr val="0070C0"/>
            </a:solidFill>
            <a:prstDash val="solid"/>
            <a:miter lim="800000"/>
          </a:ln>
          <a:effectLst/>
        </p:spPr>
      </p:cxnSp>
      <p:cxnSp>
        <p:nvCxnSpPr>
          <p:cNvPr id="391" name="Straight Connector 390"/>
          <p:cNvCxnSpPr/>
          <p:nvPr/>
        </p:nvCxnSpPr>
        <p:spPr>
          <a:xfrm>
            <a:off x="8705050" y="38060884"/>
            <a:ext cx="3994386" cy="29239"/>
          </a:xfrm>
          <a:prstGeom prst="line">
            <a:avLst/>
          </a:prstGeom>
          <a:noFill/>
          <a:ln w="28575" cap="flat" cmpd="sng" algn="ctr">
            <a:solidFill>
              <a:srgbClr val="FF6600"/>
            </a:solidFill>
            <a:prstDash val="solid"/>
            <a:miter lim="800000"/>
          </a:ln>
          <a:effectLst/>
        </p:spPr>
      </p:cxnSp>
      <p:grpSp>
        <p:nvGrpSpPr>
          <p:cNvPr id="392" name="Group 391"/>
          <p:cNvGrpSpPr/>
          <p:nvPr/>
        </p:nvGrpSpPr>
        <p:grpSpPr>
          <a:xfrm>
            <a:off x="12675026" y="38087259"/>
            <a:ext cx="965030" cy="1569643"/>
            <a:chOff x="7321991" y="4382428"/>
            <a:chExt cx="1352355" cy="1569643"/>
          </a:xfrm>
        </p:grpSpPr>
        <p:sp>
          <p:nvSpPr>
            <p:cNvPr id="393" name="CustomShape 5 3"/>
            <p:cNvSpPr/>
            <p:nvPr/>
          </p:nvSpPr>
          <p:spPr>
            <a:xfrm rot="10800000">
              <a:off x="7321991" y="4382428"/>
              <a:ext cx="1341741" cy="863243"/>
            </a:xfrm>
            <a:prstGeom prst="curvedConnector3">
              <a:avLst>
                <a:gd name="adj1" fmla="val 50000"/>
              </a:avLst>
            </a:prstGeom>
            <a:noFill/>
            <a:ln w="28575">
              <a:solidFill>
                <a:srgbClr val="0070C0"/>
              </a:solidFill>
              <a:round/>
            </a:ln>
          </p:spPr>
        </p:sp>
        <p:sp>
          <p:nvSpPr>
            <p:cNvPr id="394" name="CustomShape 6 5"/>
            <p:cNvSpPr/>
            <p:nvPr/>
          </p:nvSpPr>
          <p:spPr>
            <a:xfrm flipV="1">
              <a:off x="7321992" y="5256714"/>
              <a:ext cx="1352354" cy="695357"/>
            </a:xfrm>
            <a:prstGeom prst="curvedConnector3">
              <a:avLst>
                <a:gd name="adj1" fmla="val 65833"/>
              </a:avLst>
            </a:prstGeom>
            <a:noFill/>
            <a:ln w="31680">
              <a:solidFill>
                <a:srgbClr val="0070C0"/>
              </a:solidFill>
              <a:round/>
            </a:ln>
          </p:spPr>
        </p:sp>
      </p:grpSp>
      <p:sp>
        <p:nvSpPr>
          <p:cNvPr id="396" name="CustomShape 17 4"/>
          <p:cNvSpPr/>
          <p:nvPr/>
        </p:nvSpPr>
        <p:spPr>
          <a:xfrm>
            <a:off x="10407635" y="39462705"/>
            <a:ext cx="977230" cy="420675"/>
          </a:xfrm>
          <a:prstGeom prst="parallelogram">
            <a:avLst>
              <a:gd name="adj" fmla="val 25000"/>
            </a:avLst>
          </a:prstGeom>
          <a:solidFill>
            <a:srgbClr val="E7E6E6">
              <a:lumMod val="75000"/>
            </a:srgbClr>
          </a:solidFill>
          <a:ln w="25560">
            <a:noFill/>
          </a:ln>
        </p:spPr>
      </p:sp>
      <p:sp>
        <p:nvSpPr>
          <p:cNvPr id="397" name="CustomShape 34 5"/>
          <p:cNvSpPr/>
          <p:nvPr/>
        </p:nvSpPr>
        <p:spPr>
          <a:xfrm>
            <a:off x="12487974" y="39539885"/>
            <a:ext cx="470719" cy="234034"/>
          </a:xfrm>
          <a:prstGeom prst="roundRect">
            <a:avLst>
              <a:gd name="adj" fmla="val 16667"/>
            </a:avLst>
          </a:prstGeom>
          <a:gradFill>
            <a:gsLst>
              <a:gs pos="0">
                <a:srgbClr val="9BBB59"/>
              </a:gs>
              <a:gs pos="100000">
                <a:srgbClr val="000000"/>
              </a:gs>
            </a:gsLst>
            <a:lin ang="0"/>
          </a:gradFill>
          <a:ln w="25560">
            <a:noFill/>
          </a:ln>
        </p:spPr>
      </p:sp>
      <p:sp>
        <p:nvSpPr>
          <p:cNvPr id="398" name="CustomShape 35 5"/>
          <p:cNvSpPr/>
          <p:nvPr/>
        </p:nvSpPr>
        <p:spPr>
          <a:xfrm>
            <a:off x="10558807" y="38342398"/>
            <a:ext cx="2268901" cy="695042"/>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1800" b="0" i="0" u="none" strike="noStrike" kern="0" cap="none" spc="0" normalizeH="0" baseline="0" noProof="0" smtClean="0">
                <a:ln>
                  <a:noFill/>
                </a:ln>
                <a:solidFill>
                  <a:srgbClr val="000000"/>
                </a:solidFill>
                <a:effectLst/>
                <a:uLnTx/>
                <a:uFillTx/>
                <a:latin typeface="Arial"/>
              </a:rPr>
              <a:t>dynamic polarization </a:t>
            </a:r>
            <a:endParaRPr kumimoji="0" lang="da-DK" sz="1800" b="0" i="0" u="none" strike="noStrike" kern="0" cap="none" spc="0" normalizeH="0" baseline="0" noProof="0" dirty="0" smtClean="0">
              <a:ln>
                <a:noFill/>
              </a:ln>
              <a:solidFill>
                <a:srgbClr val="000000"/>
              </a:solidFill>
              <a:effectLst/>
              <a:uLnTx/>
              <a:uFillTx/>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da-DK" sz="1800" b="0" i="0" u="none" strike="noStrike" kern="0" cap="none" spc="0" normalizeH="0" baseline="0" noProof="0" smtClean="0">
                <a:ln>
                  <a:noFill/>
                </a:ln>
                <a:solidFill>
                  <a:srgbClr val="000000"/>
                </a:solidFill>
                <a:effectLst/>
                <a:uLnTx/>
                <a:uFillTx/>
                <a:latin typeface="Arial"/>
              </a:rPr>
              <a:t>controller</a:t>
            </a:r>
            <a:endParaRPr kumimoji="0" sz="1800" b="0" i="0" u="none" strike="noStrike" kern="0" cap="none" spc="0" normalizeH="0" baseline="0" noProof="0" dirty="0" smtClean="0">
              <a:ln>
                <a:noFill/>
              </a:ln>
              <a:solidFill>
                <a:prstClr val="black"/>
              </a:solidFill>
              <a:effectLst/>
              <a:uLnTx/>
              <a:uFillTx/>
            </a:endParaRPr>
          </a:p>
        </p:txBody>
      </p:sp>
      <p:grpSp>
        <p:nvGrpSpPr>
          <p:cNvPr id="400" name="Group 399"/>
          <p:cNvGrpSpPr/>
          <p:nvPr/>
        </p:nvGrpSpPr>
        <p:grpSpPr>
          <a:xfrm>
            <a:off x="11105513" y="37877415"/>
            <a:ext cx="752587" cy="436480"/>
            <a:chOff x="6072867" y="1992156"/>
            <a:chExt cx="752587" cy="436480"/>
          </a:xfrm>
        </p:grpSpPr>
        <p:sp>
          <p:nvSpPr>
            <p:cNvPr id="401" name="Rounded Rectangle 400"/>
            <p:cNvSpPr/>
            <p:nvPr/>
          </p:nvSpPr>
          <p:spPr>
            <a:xfrm>
              <a:off x="6072867" y="1992156"/>
              <a:ext cx="752587" cy="436480"/>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a-DK"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pic>
          <p:nvPicPr>
            <p:cNvPr id="402" name="Picture 40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75836" y="2016951"/>
              <a:ext cx="369882" cy="393370"/>
            </a:xfrm>
            <a:prstGeom prst="rect">
              <a:avLst/>
            </a:prstGeom>
          </p:spPr>
        </p:pic>
      </p:grpSp>
      <p:cxnSp>
        <p:nvCxnSpPr>
          <p:cNvPr id="403" name="Straight Connector 402"/>
          <p:cNvCxnSpPr/>
          <p:nvPr/>
        </p:nvCxnSpPr>
        <p:spPr>
          <a:xfrm flipV="1">
            <a:off x="11833507" y="39650859"/>
            <a:ext cx="274320" cy="2577"/>
          </a:xfrm>
          <a:prstGeom prst="line">
            <a:avLst/>
          </a:prstGeom>
          <a:noFill/>
          <a:ln w="28575" cap="flat" cmpd="sng" algn="ctr">
            <a:solidFill>
              <a:srgbClr val="0070C0"/>
            </a:solidFill>
            <a:prstDash val="solid"/>
            <a:miter lim="800000"/>
            <a:headEnd type="none" w="med" len="med"/>
            <a:tailEnd type="arrow" w="med" len="med"/>
          </a:ln>
          <a:effectLst/>
        </p:spPr>
      </p:cxnSp>
      <p:sp>
        <p:nvSpPr>
          <p:cNvPr id="404" name="Oval 403"/>
          <p:cNvSpPr/>
          <p:nvPr/>
        </p:nvSpPr>
        <p:spPr>
          <a:xfrm>
            <a:off x="9328386" y="37735632"/>
            <a:ext cx="372781" cy="333155"/>
          </a:xfrm>
          <a:prstGeom prst="ellipse">
            <a:avLst/>
          </a:prstGeom>
          <a:noFill/>
          <a:ln w="28575" cap="flat" cmpd="sng" algn="ctr">
            <a:solidFill>
              <a:srgbClr val="FF6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rPr>
              <a:t>½</a:t>
            </a:r>
          </a:p>
        </p:txBody>
      </p:sp>
      <p:sp>
        <p:nvSpPr>
          <p:cNvPr id="405" name="CustomShape 18 7"/>
          <p:cNvSpPr/>
          <p:nvPr/>
        </p:nvSpPr>
        <p:spPr>
          <a:xfrm>
            <a:off x="10509235" y="39475405"/>
            <a:ext cx="938823" cy="326378"/>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rgbClr val="000000"/>
                </a:solidFill>
                <a:effectLst/>
                <a:uLnTx/>
                <a:uFillTx/>
                <a:latin typeface="Arial"/>
              </a:rPr>
              <a:t>laser</a:t>
            </a:r>
            <a:endParaRPr kumimoji="0" sz="1600" b="0" i="0" u="none" strike="noStrike" kern="0" cap="none" spc="0" normalizeH="0" baseline="0" noProof="0" dirty="0" smtClean="0">
              <a:ln>
                <a:noFill/>
              </a:ln>
              <a:solidFill>
                <a:prstClr val="black"/>
              </a:solidFill>
              <a:effectLst/>
              <a:uLnTx/>
              <a:uFillTx/>
            </a:endParaRPr>
          </a:p>
        </p:txBody>
      </p:sp>
      <p:sp>
        <p:nvSpPr>
          <p:cNvPr id="406" name="CustomShape 35 6"/>
          <p:cNvSpPr/>
          <p:nvPr/>
        </p:nvSpPr>
        <p:spPr>
          <a:xfrm>
            <a:off x="12310887" y="39149426"/>
            <a:ext cx="868690" cy="422712"/>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1800" b="0" i="0" u="none" strike="noStrike" kern="0" cap="none" spc="0" normalizeH="0" baseline="0" noProof="0" dirty="0" smtClean="0">
                <a:ln>
                  <a:noFill/>
                </a:ln>
                <a:solidFill>
                  <a:srgbClr val="000000"/>
                </a:solidFill>
                <a:effectLst/>
                <a:uLnTx/>
                <a:uFillTx/>
                <a:latin typeface="Arial"/>
              </a:rPr>
              <a:t>VATT</a:t>
            </a:r>
            <a:endParaRPr kumimoji="0" sz="1800" b="0" i="0" u="none" strike="noStrike" kern="0" cap="none" spc="0" normalizeH="0" baseline="0" noProof="0" dirty="0" smtClean="0">
              <a:ln>
                <a:noFill/>
              </a:ln>
              <a:solidFill>
                <a:prstClr val="black"/>
              </a:solidFill>
              <a:effectLst/>
              <a:uLnTx/>
              <a:uFillTx/>
            </a:endParaRPr>
          </a:p>
        </p:txBody>
      </p:sp>
      <p:sp>
        <p:nvSpPr>
          <p:cNvPr id="407" name="CustomShape 11"/>
          <p:cNvSpPr/>
          <p:nvPr/>
        </p:nvSpPr>
        <p:spPr>
          <a:xfrm>
            <a:off x="9853384" y="38025282"/>
            <a:ext cx="326957" cy="71205"/>
          </a:xfrm>
          <a:prstGeom prst="roundRect">
            <a:avLst>
              <a:gd name="adj" fmla="val 16667"/>
            </a:avLst>
          </a:prstGeom>
          <a:solidFill>
            <a:srgbClr val="000000"/>
          </a:solidFill>
          <a:ln w="9360">
            <a:solidFill>
              <a:srgbClr val="000000"/>
            </a:solidFill>
            <a:round/>
          </a:ln>
          <a:scene3d>
            <a:camera prst="orthographicFront">
              <a:rot lat="0" lon="0" rev="4200000"/>
            </a:camera>
            <a:lightRig rig="threePt" dir="t"/>
          </a:scene3d>
        </p:spPr>
      </p:sp>
      <p:sp>
        <p:nvSpPr>
          <p:cNvPr id="408" name="CustomShape 49 2"/>
          <p:cNvSpPr/>
          <p:nvPr/>
        </p:nvSpPr>
        <p:spPr>
          <a:xfrm rot="10800000" flipV="1">
            <a:off x="11503374" y="37601841"/>
            <a:ext cx="3902139" cy="282054"/>
          </a:xfrm>
          <a:prstGeom prst="bentConnector2">
            <a:avLst/>
          </a:prstGeom>
          <a:noFill/>
          <a:ln w="38160">
            <a:solidFill>
              <a:srgbClr val="000000"/>
            </a:solidFill>
            <a:round/>
            <a:tailEnd type="triangle" w="med" len="med"/>
          </a:ln>
        </p:spPr>
      </p:sp>
      <p:sp>
        <p:nvSpPr>
          <p:cNvPr id="411" name="Rectangle 410"/>
          <p:cNvSpPr/>
          <p:nvPr/>
        </p:nvSpPr>
        <p:spPr>
          <a:xfrm>
            <a:off x="14736281" y="37014195"/>
            <a:ext cx="2279194" cy="104237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CustomShape 18 9"/>
          <p:cNvSpPr/>
          <p:nvPr/>
        </p:nvSpPr>
        <p:spPr>
          <a:xfrm>
            <a:off x="15138654" y="37096496"/>
            <a:ext cx="1728930" cy="874923"/>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Arial"/>
              </a:rPr>
              <a:t>ADC, clock recovery,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Arial"/>
              </a:rPr>
              <a:t>demodulation,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Arial"/>
              </a:rPr>
              <a:t>reconstruction etc.</a:t>
            </a:r>
            <a:endParaRPr kumimoji="0" sz="1600" b="0" i="0" u="none" strike="noStrike" kern="0" cap="none" spc="0" normalizeH="0" baseline="0" noProof="0" dirty="0" smtClean="0">
              <a:ln>
                <a:noFill/>
              </a:ln>
              <a:solidFill>
                <a:prstClr val="black"/>
              </a:solidFill>
              <a:effectLst/>
              <a:uLnTx/>
              <a:uFillTx/>
            </a:endParaRPr>
          </a:p>
        </p:txBody>
      </p:sp>
      <p:sp>
        <p:nvSpPr>
          <p:cNvPr id="416" name="CustomShape 49 3"/>
          <p:cNvSpPr/>
          <p:nvPr/>
        </p:nvSpPr>
        <p:spPr>
          <a:xfrm rot="10800000" flipH="1">
            <a:off x="15987244" y="38082860"/>
            <a:ext cx="370876" cy="901612"/>
          </a:xfrm>
          <a:prstGeom prst="bentConnector2">
            <a:avLst/>
          </a:prstGeom>
          <a:noFill/>
          <a:ln w="57150">
            <a:solidFill>
              <a:srgbClr val="000000"/>
            </a:solidFill>
            <a:round/>
            <a:tailEnd type="triangle" w="med" len="med"/>
          </a:ln>
        </p:spPr>
      </p:sp>
      <p:sp>
        <p:nvSpPr>
          <p:cNvPr id="417" name="Rectangle 416"/>
          <p:cNvSpPr/>
          <p:nvPr/>
        </p:nvSpPr>
        <p:spPr>
          <a:xfrm>
            <a:off x="14455573" y="38500680"/>
            <a:ext cx="1652249" cy="113877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heterodyne detection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l-GR" sz="16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ω</a:t>
            </a:r>
            <a:r>
              <a:rPr kumimoji="0" lang="en-US" sz="1600" b="0" i="0" u="none" strike="noStrike" kern="0" cap="none" spc="0" normalizeH="0" baseline="-25000" noProof="0" dirty="0" smtClean="0">
                <a:ln>
                  <a:noFill/>
                </a:ln>
                <a:solidFill>
                  <a:prstClr val="black"/>
                </a:solidFill>
                <a:effectLst/>
                <a:uLnTx/>
                <a:uFillTx/>
                <a:latin typeface="Times New Roman" panose="02020603050405020304" pitchFamily="18" charset="0"/>
                <a:cs typeface="Times New Roman" panose="02020603050405020304" pitchFamily="18" charset="0"/>
              </a:rPr>
              <a:t>b</a:t>
            </a:r>
            <a:r>
              <a:rPr kumimoji="0" lang="en-US" sz="16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 ≠ 0)</a:t>
            </a:r>
            <a:endParaRPr kumimoji="0" lang="en-US" sz="16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p:txBody>
      </p:sp>
      <p:sp>
        <p:nvSpPr>
          <p:cNvPr id="418" name="CustomShape 6 6"/>
          <p:cNvSpPr/>
          <p:nvPr/>
        </p:nvSpPr>
        <p:spPr>
          <a:xfrm flipH="1">
            <a:off x="13615800" y="38389239"/>
            <a:ext cx="1184152" cy="562967"/>
          </a:xfrm>
          <a:prstGeom prst="curvedConnector3">
            <a:avLst>
              <a:gd name="adj1" fmla="val 55788"/>
            </a:avLst>
          </a:prstGeom>
          <a:noFill/>
          <a:ln w="31680">
            <a:solidFill>
              <a:srgbClr val="0070C0"/>
            </a:solidFill>
            <a:round/>
          </a:ln>
        </p:spPr>
      </p:sp>
      <p:sp>
        <p:nvSpPr>
          <p:cNvPr id="419" name="CustomShape 6 7"/>
          <p:cNvSpPr/>
          <p:nvPr/>
        </p:nvSpPr>
        <p:spPr>
          <a:xfrm>
            <a:off x="13643223" y="38961549"/>
            <a:ext cx="1156729" cy="496002"/>
          </a:xfrm>
          <a:prstGeom prst="curvedConnector3">
            <a:avLst>
              <a:gd name="adj1" fmla="val 41619"/>
            </a:avLst>
          </a:prstGeom>
          <a:noFill/>
          <a:ln w="31680">
            <a:solidFill>
              <a:srgbClr val="0070C0"/>
            </a:solidFill>
            <a:round/>
          </a:ln>
        </p:spPr>
      </p:sp>
      <p:sp>
        <p:nvSpPr>
          <p:cNvPr id="420" name="Flowchart: Delay 419"/>
          <p:cNvSpPr/>
          <p:nvPr/>
        </p:nvSpPr>
        <p:spPr>
          <a:xfrm>
            <a:off x="14799952" y="38196312"/>
            <a:ext cx="390698" cy="407324"/>
          </a:xfrm>
          <a:prstGeom prst="flowChartDela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CustomShape 5 4"/>
          <p:cNvSpPr/>
          <p:nvPr/>
        </p:nvSpPr>
        <p:spPr>
          <a:xfrm rot="10800000">
            <a:off x="15208846" y="38367741"/>
            <a:ext cx="462929" cy="618717"/>
          </a:xfrm>
          <a:prstGeom prst="curvedConnector3">
            <a:avLst>
              <a:gd name="adj1" fmla="val 50000"/>
            </a:avLst>
          </a:prstGeom>
          <a:noFill/>
          <a:ln w="28575">
            <a:solidFill>
              <a:schemeClr val="tx1"/>
            </a:solidFill>
            <a:round/>
          </a:ln>
        </p:spPr>
      </p:sp>
      <p:sp>
        <p:nvSpPr>
          <p:cNvPr id="422" name="CustomShape 34 6"/>
          <p:cNvSpPr/>
          <p:nvPr/>
        </p:nvSpPr>
        <p:spPr>
          <a:xfrm>
            <a:off x="15699636" y="38796249"/>
            <a:ext cx="338809" cy="330591"/>
          </a:xfrm>
          <a:prstGeom prst="roundRect">
            <a:avLst>
              <a:gd name="adj" fmla="val 16667"/>
            </a:avLst>
          </a:prstGeom>
          <a:ln/>
        </p:spPr>
        <p:style>
          <a:lnRef idx="2">
            <a:schemeClr val="dk1"/>
          </a:lnRef>
          <a:fillRef idx="1">
            <a:schemeClr val="lt1"/>
          </a:fillRef>
          <a:effectRef idx="0">
            <a:schemeClr val="dk1"/>
          </a:effectRef>
          <a:fontRef idx="minor">
            <a:schemeClr val="dk1"/>
          </a:fontRef>
        </p:style>
      </p:sp>
      <p:sp>
        <p:nvSpPr>
          <p:cNvPr id="423" name="TextBox 422"/>
          <p:cNvSpPr txBox="1"/>
          <p:nvPr/>
        </p:nvSpPr>
        <p:spPr>
          <a:xfrm>
            <a:off x="17855660" y="35984105"/>
            <a:ext cx="11374977" cy="5139869"/>
          </a:xfrm>
          <a:prstGeom prst="rect">
            <a:avLst/>
          </a:prstGeom>
          <a:noFill/>
        </p:spPr>
        <p:txBody>
          <a:bodyPr wrap="square" rtlCol="0">
            <a:spAutoFit/>
          </a:bodyPr>
          <a:lstStyle/>
          <a:p>
            <a:pPr marL="457200" indent="-457200">
              <a:buFontTx/>
              <a:buChar char="-"/>
            </a:pPr>
            <a:r>
              <a:rPr lang="en-US" sz="2800" dirty="0" smtClean="0"/>
              <a:t>A </a:t>
            </a:r>
            <a:r>
              <a:rPr lang="en-US" sz="2800" dirty="0" err="1" smtClean="0"/>
              <a:t>composable</a:t>
            </a:r>
            <a:r>
              <a:rPr lang="en-US" sz="2800" dirty="0" smtClean="0"/>
              <a:t> security proof for the most general attacks in Gaussian CV-QKD systems is still an open problem</a:t>
            </a:r>
          </a:p>
          <a:p>
            <a:pPr marL="457200" indent="-457200">
              <a:buFontTx/>
              <a:buChar char="-"/>
            </a:pPr>
            <a:r>
              <a:rPr lang="en-US" sz="2800" dirty="0" smtClean="0"/>
              <a:t>It is proved that the system is secure against collective attacks for continuous Gaussian modulation of coherent states; this is very important result since general coherent attacks will be possible only with very advanced quantum adversary in, what is believed, not so near future</a:t>
            </a:r>
          </a:p>
          <a:p>
            <a:pPr marL="457200" indent="-457200">
              <a:buFontTx/>
              <a:buChar char="-"/>
            </a:pPr>
            <a:r>
              <a:rPr lang="en-US" sz="2800" dirty="0" smtClean="0"/>
              <a:t>The main focus of our theoretical research is estimating final key length taking into account finite block length and inevitable discretization of Gaussian modulation</a:t>
            </a:r>
          </a:p>
          <a:p>
            <a:pPr marL="457200" indent="-457200">
              <a:buFontTx/>
              <a:buChar char="-"/>
            </a:pPr>
            <a:r>
              <a:rPr lang="en-US" sz="2800" dirty="0" smtClean="0"/>
              <a:t>Current security proof provides an expression for secret key length:</a:t>
            </a:r>
          </a:p>
          <a:p>
            <a:pPr marL="457200" indent="-457200">
              <a:buFontTx/>
              <a:buChar char="-"/>
            </a:pPr>
            <a:r>
              <a:rPr lang="en-US" sz="2800" dirty="0" smtClean="0"/>
              <a:t>EQUATION FROM COSMO</a:t>
            </a:r>
          </a:p>
          <a:p>
            <a:pPr marL="457200" indent="-457200">
              <a:buFontTx/>
              <a:buChar char="-"/>
            </a:pPr>
            <a:endParaRPr lang="en-US" sz="2000" dirty="0"/>
          </a:p>
        </p:txBody>
      </p:sp>
      <p:pic>
        <p:nvPicPr>
          <p:cNvPr id="16" name="Picture 15"/>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9836000" y="13929519"/>
            <a:ext cx="7925216" cy="288000"/>
          </a:xfrm>
          <a:prstGeom prst="rect">
            <a:avLst/>
          </a:prstGeom>
        </p:spPr>
      </p:pic>
      <p:pic>
        <p:nvPicPr>
          <p:cNvPr id="10" name="Picture 9"/>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9852848" y="14386719"/>
            <a:ext cx="6822364" cy="2412000"/>
          </a:xfrm>
          <a:prstGeom prst="rect">
            <a:avLst/>
          </a:prstGeom>
        </p:spPr>
      </p:pic>
      <p:sp>
        <p:nvSpPr>
          <p:cNvPr id="175" name="TextBox 174"/>
          <p:cNvSpPr txBox="1"/>
          <p:nvPr/>
        </p:nvSpPr>
        <p:spPr>
          <a:xfrm>
            <a:off x="19548000" y="16939488"/>
            <a:ext cx="9430950" cy="461665"/>
          </a:xfrm>
          <a:prstGeom prst="rect">
            <a:avLst/>
          </a:prstGeom>
          <a:noFill/>
        </p:spPr>
        <p:txBody>
          <a:bodyPr wrap="square" rtlCol="0">
            <a:spAutoFit/>
          </a:bodyPr>
          <a:lstStyle/>
          <a:p>
            <a:r>
              <a:rPr lang="en-US" sz="2400" smtClean="0"/>
              <a:t>Assuming small modulation depths, negligible phase noise and drifts etc: </a:t>
            </a:r>
            <a:endParaRPr lang="en-US" sz="2400" dirty="0" smtClean="0"/>
          </a:p>
        </p:txBody>
      </p:sp>
      <p:pic>
        <p:nvPicPr>
          <p:cNvPr id="30" name="Picture 29"/>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19836000" y="17464714"/>
            <a:ext cx="6624010" cy="288000"/>
          </a:xfrm>
          <a:prstGeom prst="rect">
            <a:avLst/>
          </a:prstGeom>
        </p:spPr>
      </p:pic>
      <p:sp>
        <p:nvSpPr>
          <p:cNvPr id="165" name="CustomShape 18 2 2"/>
          <p:cNvSpPr/>
          <p:nvPr/>
        </p:nvSpPr>
        <p:spPr>
          <a:xfrm rot="16200000">
            <a:off x="7447842" y="10213258"/>
            <a:ext cx="3000309" cy="449011"/>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lang="en-US" sz="2000" i="1" kern="0" smtClean="0">
                <a:solidFill>
                  <a:srgbClr val="000000"/>
                </a:solidFill>
                <a:latin typeface="Arial"/>
              </a:rPr>
              <a:t>Transmitted LO design</a:t>
            </a:r>
            <a:endParaRPr kumimoji="0" lang="en-US" sz="2000" b="0" i="1" u="none" strike="noStrike" kern="0" cap="none" spc="0" normalizeH="0" baseline="0" noProof="0" dirty="0" smtClean="0">
              <a:ln>
                <a:noFill/>
              </a:ln>
              <a:solidFill>
                <a:srgbClr val="000000"/>
              </a:solidFill>
              <a:effectLst/>
              <a:uLnTx/>
              <a:uFillTx/>
              <a:latin typeface="Arial"/>
            </a:endParaRPr>
          </a:p>
        </p:txBody>
      </p:sp>
      <p:sp>
        <p:nvSpPr>
          <p:cNvPr id="166" name="CustomShape 18 2 3"/>
          <p:cNvSpPr/>
          <p:nvPr/>
        </p:nvSpPr>
        <p:spPr>
          <a:xfrm>
            <a:off x="17800637" y="10268003"/>
            <a:ext cx="2275843" cy="449011"/>
          </a:xfrm>
          <a:prstGeom prst="rect">
            <a:avLst/>
          </a:prstGeom>
          <a:noFill/>
          <a:ln>
            <a:noFill/>
          </a:ln>
          <a:scene3d>
            <a:camera prst="orthographicFront">
              <a:rot lat="0" lon="0" rev="5400000"/>
            </a:camera>
            <a:lightRig rig="threePt" dir="t"/>
          </a:scene3d>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lang="en-US" sz="2000" i="1" kern="0" smtClean="0">
                <a:solidFill>
                  <a:srgbClr val="000000"/>
                </a:solidFill>
                <a:latin typeface="Arial"/>
              </a:rPr>
              <a:t>Local LO design</a:t>
            </a:r>
            <a:endParaRPr kumimoji="0" lang="en-US" sz="2000" b="0" i="1" u="none" strike="noStrike" kern="0" cap="none" spc="0" normalizeH="0" baseline="0" noProof="0" dirty="0" smtClean="0">
              <a:ln>
                <a:noFill/>
              </a:ln>
              <a:solidFill>
                <a:srgbClr val="000000"/>
              </a:solidFill>
              <a:effectLst/>
              <a:uLnTx/>
              <a:uFillTx/>
              <a:latin typeface="Arial"/>
            </a:endParaRPr>
          </a:p>
        </p:txBody>
      </p:sp>
      <p:cxnSp>
        <p:nvCxnSpPr>
          <p:cNvPr id="169" name="Straight Connector 168"/>
          <p:cNvCxnSpPr/>
          <p:nvPr/>
        </p:nvCxnSpPr>
        <p:spPr>
          <a:xfrm flipV="1">
            <a:off x="17287884" y="21415615"/>
            <a:ext cx="1701608" cy="6872"/>
          </a:xfrm>
          <a:prstGeom prst="line">
            <a:avLst/>
          </a:prstGeom>
          <a:noFill/>
          <a:ln w="28575" cap="flat" cmpd="sng" algn="ctr">
            <a:solidFill>
              <a:srgbClr val="FF6600"/>
            </a:solidFill>
            <a:prstDash val="solid"/>
            <a:miter lim="800000"/>
          </a:ln>
          <a:effectLst/>
        </p:spPr>
      </p:cxnSp>
      <p:cxnSp>
        <p:nvCxnSpPr>
          <p:cNvPr id="171" name="Straight Connector 170"/>
          <p:cNvCxnSpPr/>
          <p:nvPr/>
        </p:nvCxnSpPr>
        <p:spPr>
          <a:xfrm flipV="1">
            <a:off x="18989492" y="21415615"/>
            <a:ext cx="1412674" cy="1"/>
          </a:xfrm>
          <a:prstGeom prst="line">
            <a:avLst/>
          </a:prstGeom>
          <a:noFill/>
          <a:ln w="28575" cap="flat" cmpd="sng" algn="ctr">
            <a:solidFill>
              <a:srgbClr val="0070C0"/>
            </a:solidFill>
            <a:prstDash val="solid"/>
            <a:miter lim="800000"/>
          </a:ln>
          <a:effectLst/>
        </p:spPr>
      </p:cxnSp>
      <p:cxnSp>
        <p:nvCxnSpPr>
          <p:cNvPr id="35" name="Straight Arrow Connector 34"/>
          <p:cNvCxnSpPr/>
          <p:nvPr/>
        </p:nvCxnSpPr>
        <p:spPr>
          <a:xfrm>
            <a:off x="25071801" y="20552323"/>
            <a:ext cx="1219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2" name="Rectangle 191"/>
          <p:cNvSpPr/>
          <p:nvPr/>
        </p:nvSpPr>
        <p:spPr>
          <a:xfrm>
            <a:off x="2278859" y="19707120"/>
            <a:ext cx="11622079" cy="2004864"/>
          </a:xfrm>
          <a:prstGeom prst="rect">
            <a:avLst/>
          </a:prstGeom>
          <a:noFill/>
          <a:ln>
            <a:solidFill>
              <a:schemeClr val="accent1">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p:cNvSpPr/>
          <p:nvPr/>
        </p:nvSpPr>
        <p:spPr>
          <a:xfrm>
            <a:off x="19019838" y="19368889"/>
            <a:ext cx="10164080" cy="2523380"/>
          </a:xfrm>
          <a:prstGeom prst="rect">
            <a:avLst/>
          </a:prstGeom>
          <a:noFill/>
          <a:ln>
            <a:solidFill>
              <a:schemeClr val="accent1">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CustomShape 18 1 1"/>
          <p:cNvSpPr/>
          <p:nvPr/>
        </p:nvSpPr>
        <p:spPr>
          <a:xfrm>
            <a:off x="5329909" y="19775992"/>
            <a:ext cx="1728930" cy="688250"/>
          </a:xfrm>
          <a:prstGeom prst="rect">
            <a:avLst/>
          </a:prstGeom>
          <a:noFill/>
          <a:ln>
            <a:noFill/>
          </a:ln>
        </p:spPr>
        <p:txBody>
          <a:bodyPr wrap="none" lIns="90000" tIns="45000" rIns="90000" bIns="45000"/>
          <a:lstStyle/>
          <a:p>
            <a:pPr algn="ctr">
              <a:lnSpc>
                <a:spcPct val="100000"/>
              </a:lnSpc>
            </a:pPr>
            <a:r>
              <a:rPr lang="en-US" sz="3600" b="1" dirty="0" smtClean="0">
                <a:solidFill>
                  <a:schemeClr val="tx2">
                    <a:lumMod val="40000"/>
                    <a:lumOff val="60000"/>
                  </a:schemeClr>
                </a:solidFill>
                <a:latin typeface="Arial"/>
              </a:rPr>
              <a:t>Alice</a:t>
            </a:r>
            <a:endParaRPr sz="3600" b="1" dirty="0">
              <a:solidFill>
                <a:schemeClr val="tx2">
                  <a:lumMod val="40000"/>
                  <a:lumOff val="60000"/>
                </a:schemeClr>
              </a:solidFill>
            </a:endParaRPr>
          </a:p>
        </p:txBody>
      </p:sp>
      <p:sp>
        <p:nvSpPr>
          <p:cNvPr id="198" name="CustomShape 18 1 2"/>
          <p:cNvSpPr/>
          <p:nvPr/>
        </p:nvSpPr>
        <p:spPr>
          <a:xfrm>
            <a:off x="27533166" y="21078362"/>
            <a:ext cx="1728930" cy="688250"/>
          </a:xfrm>
          <a:prstGeom prst="rect">
            <a:avLst/>
          </a:prstGeom>
          <a:noFill/>
          <a:ln>
            <a:noFill/>
          </a:ln>
        </p:spPr>
        <p:txBody>
          <a:bodyPr wrap="none" lIns="90000" tIns="45000" rIns="90000" bIns="45000"/>
          <a:lstStyle/>
          <a:p>
            <a:pPr algn="ctr">
              <a:lnSpc>
                <a:spcPct val="100000"/>
              </a:lnSpc>
            </a:pPr>
            <a:r>
              <a:rPr lang="en-US" sz="3200" b="1" dirty="0" smtClean="0">
                <a:solidFill>
                  <a:schemeClr val="tx2">
                    <a:lumMod val="40000"/>
                    <a:lumOff val="60000"/>
                  </a:schemeClr>
                </a:solidFill>
                <a:latin typeface="Arial"/>
              </a:rPr>
              <a:t>Bob</a:t>
            </a:r>
            <a:endParaRPr sz="3200" b="1" dirty="0">
              <a:solidFill>
                <a:schemeClr val="tx2">
                  <a:lumMod val="40000"/>
                  <a:lumOff val="60000"/>
                </a:schemeClr>
              </a:solidFill>
            </a:endParaRPr>
          </a:p>
        </p:txBody>
      </p:sp>
      <p:sp>
        <p:nvSpPr>
          <p:cNvPr id="214" name="Rectangle 213"/>
          <p:cNvSpPr/>
          <p:nvPr/>
        </p:nvSpPr>
        <p:spPr>
          <a:xfrm>
            <a:off x="15601926" y="18695638"/>
            <a:ext cx="2993580" cy="16925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CustomShape 18 1 3"/>
          <p:cNvSpPr/>
          <p:nvPr/>
        </p:nvSpPr>
        <p:spPr>
          <a:xfrm>
            <a:off x="16084692" y="18667082"/>
            <a:ext cx="1967885" cy="688250"/>
          </a:xfrm>
          <a:prstGeom prst="rect">
            <a:avLst/>
          </a:prstGeom>
          <a:noFill/>
          <a:ln>
            <a:noFill/>
          </a:ln>
        </p:spPr>
        <p:txBody>
          <a:bodyPr wrap="none" lIns="90000" tIns="45000" rIns="90000" bIns="45000"/>
          <a:lstStyle/>
          <a:p>
            <a:pPr algn="ctr">
              <a:lnSpc>
                <a:spcPct val="100000"/>
              </a:lnSpc>
            </a:pPr>
            <a:r>
              <a:rPr lang="en-US" sz="2400" smtClean="0">
                <a:solidFill>
                  <a:schemeClr val="bg1"/>
                </a:solidFill>
                <a:latin typeface="Arial"/>
              </a:rPr>
              <a:t>Arbitrary waveform</a:t>
            </a:r>
          </a:p>
          <a:p>
            <a:pPr algn="ctr">
              <a:lnSpc>
                <a:spcPct val="100000"/>
              </a:lnSpc>
            </a:pPr>
            <a:r>
              <a:rPr lang="en-US" sz="2400">
                <a:solidFill>
                  <a:schemeClr val="bg1"/>
                </a:solidFill>
                <a:latin typeface="Arial"/>
              </a:rPr>
              <a:t>g</a:t>
            </a:r>
            <a:r>
              <a:rPr lang="en-US" sz="2400" smtClean="0">
                <a:solidFill>
                  <a:schemeClr val="bg1"/>
                </a:solidFill>
                <a:latin typeface="Arial"/>
              </a:rPr>
              <a:t>enerator  (AWG)</a:t>
            </a:r>
            <a:endParaRPr sz="2400" dirty="0">
              <a:solidFill>
                <a:schemeClr val="bg1"/>
              </a:solidFill>
            </a:endParaRPr>
          </a:p>
        </p:txBody>
      </p:sp>
      <p:grpSp>
        <p:nvGrpSpPr>
          <p:cNvPr id="13" name="Group 12"/>
          <p:cNvGrpSpPr/>
          <p:nvPr/>
        </p:nvGrpSpPr>
        <p:grpSpPr>
          <a:xfrm>
            <a:off x="15743237" y="19431468"/>
            <a:ext cx="599327" cy="441651"/>
            <a:chOff x="15787937" y="19660590"/>
            <a:chExt cx="599327" cy="441651"/>
          </a:xfrm>
        </p:grpSpPr>
        <p:sp>
          <p:nvSpPr>
            <p:cNvPr id="84" name="Oval 83"/>
            <p:cNvSpPr/>
            <p:nvPr/>
          </p:nvSpPr>
          <p:spPr>
            <a:xfrm>
              <a:off x="15918363" y="19962301"/>
              <a:ext cx="84195" cy="864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1" name="Oval 230"/>
            <p:cNvSpPr/>
            <p:nvPr/>
          </p:nvSpPr>
          <p:spPr>
            <a:xfrm>
              <a:off x="16123603" y="19962301"/>
              <a:ext cx="84195" cy="864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5" name="Rectangle 84"/>
            <p:cNvSpPr/>
            <p:nvPr/>
          </p:nvSpPr>
          <p:spPr>
            <a:xfrm>
              <a:off x="15884700" y="19908857"/>
              <a:ext cx="392196" cy="193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3" name="CustomShape 18 1 4"/>
            <p:cNvSpPr/>
            <p:nvPr/>
          </p:nvSpPr>
          <p:spPr>
            <a:xfrm>
              <a:off x="15787937" y="19660590"/>
              <a:ext cx="599327" cy="222578"/>
            </a:xfrm>
            <a:prstGeom prst="rect">
              <a:avLst/>
            </a:prstGeom>
            <a:noFill/>
            <a:ln>
              <a:noFill/>
            </a:ln>
          </p:spPr>
          <p:txBody>
            <a:bodyPr wrap="none" lIns="90000" tIns="45000" rIns="90000" bIns="45000"/>
            <a:lstStyle/>
            <a:p>
              <a:pPr algn="ctr">
                <a:lnSpc>
                  <a:spcPct val="100000"/>
                </a:lnSpc>
              </a:pPr>
              <a:r>
                <a:rPr lang="en-US" sz="1200" dirty="0" smtClean="0">
                  <a:solidFill>
                    <a:srgbClr val="000000"/>
                  </a:solidFill>
                  <a:latin typeface="Arial"/>
                </a:rPr>
                <a:t>Ch1</a:t>
              </a:r>
              <a:endParaRPr sz="1200" dirty="0"/>
            </a:p>
          </p:txBody>
        </p:sp>
      </p:grpSp>
      <p:grpSp>
        <p:nvGrpSpPr>
          <p:cNvPr id="14" name="Group 13"/>
          <p:cNvGrpSpPr/>
          <p:nvPr/>
        </p:nvGrpSpPr>
        <p:grpSpPr>
          <a:xfrm>
            <a:off x="15732000" y="19955883"/>
            <a:ext cx="599327" cy="410318"/>
            <a:chOff x="17587158" y="19919778"/>
            <a:chExt cx="599327" cy="410318"/>
          </a:xfrm>
        </p:grpSpPr>
        <p:sp>
          <p:nvSpPr>
            <p:cNvPr id="232" name="Oval 231"/>
            <p:cNvSpPr/>
            <p:nvPr/>
          </p:nvSpPr>
          <p:spPr>
            <a:xfrm>
              <a:off x="17739371" y="19967245"/>
              <a:ext cx="84195" cy="864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7" name="Oval 236"/>
            <p:cNvSpPr/>
            <p:nvPr/>
          </p:nvSpPr>
          <p:spPr>
            <a:xfrm>
              <a:off x="17943824" y="19967672"/>
              <a:ext cx="84195" cy="864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2" name="Rectangle 241"/>
            <p:cNvSpPr/>
            <p:nvPr/>
          </p:nvSpPr>
          <p:spPr>
            <a:xfrm>
              <a:off x="17694776" y="19919778"/>
              <a:ext cx="392196" cy="193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4" name="CustomShape 18 1 5"/>
            <p:cNvSpPr/>
            <p:nvPr/>
          </p:nvSpPr>
          <p:spPr>
            <a:xfrm>
              <a:off x="17587158" y="20107518"/>
              <a:ext cx="599327" cy="222578"/>
            </a:xfrm>
            <a:prstGeom prst="rect">
              <a:avLst/>
            </a:prstGeom>
            <a:noFill/>
            <a:ln>
              <a:noFill/>
            </a:ln>
          </p:spPr>
          <p:txBody>
            <a:bodyPr wrap="none" lIns="90000" tIns="45000" rIns="90000" bIns="45000"/>
            <a:lstStyle/>
            <a:p>
              <a:pPr algn="ctr">
                <a:lnSpc>
                  <a:spcPct val="100000"/>
                </a:lnSpc>
              </a:pPr>
              <a:r>
                <a:rPr lang="en-US" sz="1200" dirty="0" smtClean="0">
                  <a:solidFill>
                    <a:srgbClr val="000000"/>
                  </a:solidFill>
                  <a:latin typeface="Arial"/>
                </a:rPr>
                <a:t>Ch2</a:t>
              </a:r>
              <a:endParaRPr sz="1200" dirty="0"/>
            </a:p>
          </p:txBody>
        </p:sp>
      </p:grpSp>
      <p:sp>
        <p:nvSpPr>
          <p:cNvPr id="182" name="CustomShape 2 2 2"/>
          <p:cNvSpPr/>
          <p:nvPr/>
        </p:nvSpPr>
        <p:spPr>
          <a:xfrm>
            <a:off x="9828552" y="20428269"/>
            <a:ext cx="1761805" cy="886656"/>
          </a:xfrm>
          <a:prstGeom prst="rect">
            <a:avLst/>
          </a:prstGeom>
          <a:noFill/>
          <a:ln>
            <a:noFill/>
          </a:ln>
        </p:spPr>
        <p:txBody>
          <a:bodyPr wrap="none" lIns="90000" tIns="45000" rIns="90000" bIns="45000"/>
          <a:lstStyle/>
          <a:p>
            <a:pPr algn="ctr">
              <a:lnSpc>
                <a:spcPct val="100000"/>
              </a:lnSpc>
            </a:pPr>
            <a:r>
              <a:rPr lang="en-US" sz="2000" smtClean="0">
                <a:solidFill>
                  <a:schemeClr val="bg1"/>
                </a:solidFill>
                <a:latin typeface="Arial"/>
              </a:rPr>
              <a:t>Phase </a:t>
            </a:r>
          </a:p>
          <a:p>
            <a:pPr algn="ctr">
              <a:lnSpc>
                <a:spcPct val="100000"/>
              </a:lnSpc>
            </a:pPr>
            <a:r>
              <a:rPr lang="en-US" sz="2000" smtClean="0">
                <a:solidFill>
                  <a:schemeClr val="bg1"/>
                </a:solidFill>
                <a:latin typeface="Arial"/>
              </a:rPr>
              <a:t>modulator</a:t>
            </a:r>
          </a:p>
          <a:p>
            <a:pPr algn="ctr">
              <a:lnSpc>
                <a:spcPct val="100000"/>
              </a:lnSpc>
            </a:pPr>
            <a:r>
              <a:rPr lang="en-US" sz="2000" smtClean="0">
                <a:solidFill>
                  <a:schemeClr val="bg1"/>
                </a:solidFill>
                <a:latin typeface="Arial"/>
              </a:rPr>
              <a:t>(PM)</a:t>
            </a:r>
            <a:endParaRPr sz="2000" dirty="0">
              <a:solidFill>
                <a:schemeClr val="bg1"/>
              </a:solidFill>
            </a:endParaRPr>
          </a:p>
        </p:txBody>
      </p:sp>
      <p:sp>
        <p:nvSpPr>
          <p:cNvPr id="183" name="CustomShape 2 2 3"/>
          <p:cNvSpPr/>
          <p:nvPr/>
        </p:nvSpPr>
        <p:spPr>
          <a:xfrm>
            <a:off x="11864329" y="20406519"/>
            <a:ext cx="1761805" cy="886656"/>
          </a:xfrm>
          <a:prstGeom prst="rect">
            <a:avLst/>
          </a:prstGeom>
          <a:noFill/>
          <a:ln>
            <a:noFill/>
          </a:ln>
        </p:spPr>
        <p:txBody>
          <a:bodyPr wrap="none" lIns="90000" tIns="45000" rIns="90000" bIns="45000"/>
          <a:lstStyle/>
          <a:p>
            <a:pPr algn="ctr">
              <a:lnSpc>
                <a:spcPct val="100000"/>
              </a:lnSpc>
            </a:pPr>
            <a:r>
              <a:rPr lang="en-US" sz="2000" smtClean="0">
                <a:solidFill>
                  <a:schemeClr val="bg1"/>
                </a:solidFill>
                <a:latin typeface="Arial"/>
              </a:rPr>
              <a:t>Variable </a:t>
            </a:r>
          </a:p>
          <a:p>
            <a:pPr algn="ctr">
              <a:lnSpc>
                <a:spcPct val="100000"/>
              </a:lnSpc>
            </a:pPr>
            <a:r>
              <a:rPr lang="en-US" sz="2000" smtClean="0">
                <a:solidFill>
                  <a:schemeClr val="bg1"/>
                </a:solidFill>
                <a:latin typeface="Arial"/>
              </a:rPr>
              <a:t>attenuator</a:t>
            </a:r>
          </a:p>
          <a:p>
            <a:pPr algn="ctr">
              <a:lnSpc>
                <a:spcPct val="100000"/>
              </a:lnSpc>
            </a:pPr>
            <a:r>
              <a:rPr lang="en-US" sz="2000" smtClean="0">
                <a:solidFill>
                  <a:schemeClr val="bg1"/>
                </a:solidFill>
                <a:latin typeface="Arial"/>
              </a:rPr>
              <a:t>(VATT)</a:t>
            </a:r>
            <a:endParaRPr sz="2000" dirty="0">
              <a:solidFill>
                <a:schemeClr val="bg1"/>
              </a:solidFill>
            </a:endParaRPr>
          </a:p>
        </p:txBody>
      </p:sp>
      <p:grpSp>
        <p:nvGrpSpPr>
          <p:cNvPr id="148" name="Group 147"/>
          <p:cNvGrpSpPr>
            <a:grpSpLocks noChangeAspect="1"/>
          </p:cNvGrpSpPr>
          <p:nvPr/>
        </p:nvGrpSpPr>
        <p:grpSpPr>
          <a:xfrm>
            <a:off x="16147864" y="20607292"/>
            <a:ext cx="1296000" cy="1228825"/>
            <a:chOff x="5212431" y="4474143"/>
            <a:chExt cx="552946" cy="605570"/>
          </a:xfrm>
        </p:grpSpPr>
        <p:sp>
          <p:nvSpPr>
            <p:cNvPr id="149" name="Can 148"/>
            <p:cNvSpPr/>
            <p:nvPr/>
          </p:nvSpPr>
          <p:spPr>
            <a:xfrm>
              <a:off x="5212538" y="4968835"/>
              <a:ext cx="552839" cy="110878"/>
            </a:xfrm>
            <a:prstGeom prst="can">
              <a:avLst>
                <a:gd name="adj" fmla="val 50000"/>
              </a:avLst>
            </a:prstGeom>
            <a:solidFill>
              <a:schemeClr val="tx2"/>
            </a:solidFill>
            <a:ln w="9525">
              <a:solidFill>
                <a:schemeClr val="tx2"/>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0" name="Group 149"/>
            <p:cNvGrpSpPr/>
            <p:nvPr/>
          </p:nvGrpSpPr>
          <p:grpSpPr>
            <a:xfrm>
              <a:off x="5277572" y="4732951"/>
              <a:ext cx="422665" cy="275027"/>
              <a:chOff x="1530028" y="4595042"/>
              <a:chExt cx="533535" cy="510684"/>
            </a:xfrm>
          </p:grpSpPr>
          <p:sp>
            <p:nvSpPr>
              <p:cNvPr id="157" name="Can 156"/>
              <p:cNvSpPr/>
              <p:nvPr/>
            </p:nvSpPr>
            <p:spPr>
              <a:xfrm>
                <a:off x="1530163" y="48998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Can 157"/>
              <p:cNvSpPr/>
              <p:nvPr/>
            </p:nvSpPr>
            <p:spPr>
              <a:xfrm>
                <a:off x="1530163" y="48236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Can 158"/>
              <p:cNvSpPr/>
              <p:nvPr/>
            </p:nvSpPr>
            <p:spPr>
              <a:xfrm>
                <a:off x="1530163" y="47474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Can 159"/>
              <p:cNvSpPr/>
              <p:nvPr/>
            </p:nvSpPr>
            <p:spPr>
              <a:xfrm>
                <a:off x="1530163" y="46712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Can 160"/>
              <p:cNvSpPr/>
              <p:nvPr/>
            </p:nvSpPr>
            <p:spPr>
              <a:xfrm>
                <a:off x="1530028" y="45950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1" name="Can 150"/>
            <p:cNvSpPr/>
            <p:nvPr/>
          </p:nvSpPr>
          <p:spPr>
            <a:xfrm>
              <a:off x="5277679" y="4691914"/>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Can 151"/>
            <p:cNvSpPr/>
            <p:nvPr/>
          </p:nvSpPr>
          <p:spPr>
            <a:xfrm>
              <a:off x="5277679" y="4650877"/>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Can 152"/>
            <p:cNvSpPr/>
            <p:nvPr/>
          </p:nvSpPr>
          <p:spPr>
            <a:xfrm>
              <a:off x="5277679" y="4609840"/>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Can 153"/>
            <p:cNvSpPr/>
            <p:nvPr/>
          </p:nvSpPr>
          <p:spPr>
            <a:xfrm>
              <a:off x="5277679" y="4568802"/>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Can 154"/>
            <p:cNvSpPr/>
            <p:nvPr/>
          </p:nvSpPr>
          <p:spPr>
            <a:xfrm>
              <a:off x="5277572" y="4527765"/>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Can 155"/>
            <p:cNvSpPr/>
            <p:nvPr/>
          </p:nvSpPr>
          <p:spPr>
            <a:xfrm>
              <a:off x="5212431" y="4474143"/>
              <a:ext cx="552839" cy="110878"/>
            </a:xfrm>
            <a:prstGeom prst="can">
              <a:avLst>
                <a:gd name="adj" fmla="val 50000"/>
              </a:avLst>
            </a:prstGeom>
            <a:solidFill>
              <a:schemeClr val="tx2"/>
            </a:solidFill>
            <a:ln w="9525">
              <a:solidFill>
                <a:schemeClr val="tx2"/>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4" name="Rectangle 53"/>
          <p:cNvSpPr/>
          <p:nvPr/>
        </p:nvSpPr>
        <p:spPr>
          <a:xfrm>
            <a:off x="692929" y="24408999"/>
            <a:ext cx="1700568"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0" name="Group 219"/>
          <p:cNvGrpSpPr/>
          <p:nvPr/>
        </p:nvGrpSpPr>
        <p:grpSpPr>
          <a:xfrm>
            <a:off x="12473815" y="22047818"/>
            <a:ext cx="4161278" cy="836289"/>
            <a:chOff x="-3086370" y="-1256113"/>
            <a:chExt cx="4161278" cy="836289"/>
          </a:xfrm>
        </p:grpSpPr>
        <p:cxnSp>
          <p:nvCxnSpPr>
            <p:cNvPr id="221" name="Straight Connector 220"/>
            <p:cNvCxnSpPr/>
            <p:nvPr/>
          </p:nvCxnSpPr>
          <p:spPr>
            <a:xfrm flipV="1">
              <a:off x="-3086370" y="-1024104"/>
              <a:ext cx="609057" cy="257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V="1">
              <a:off x="-3086370" y="-674517"/>
              <a:ext cx="609057" cy="2577"/>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sp>
          <p:nvSpPr>
            <p:cNvPr id="223" name="CustomShape 2 4"/>
            <p:cNvSpPr/>
            <p:nvPr/>
          </p:nvSpPr>
          <p:spPr>
            <a:xfrm>
              <a:off x="-2331368" y="-1256113"/>
              <a:ext cx="3406276" cy="836289"/>
            </a:xfrm>
            <a:prstGeom prst="rect">
              <a:avLst/>
            </a:prstGeom>
            <a:noFill/>
            <a:ln>
              <a:noFill/>
            </a:ln>
          </p:spPr>
          <p:txBody>
            <a:bodyPr wrap="none" lIns="90000" tIns="45000" rIns="90000" bIns="45000"/>
            <a:lstStyle/>
            <a:p>
              <a:pPr>
                <a:lnSpc>
                  <a:spcPct val="100000"/>
                </a:lnSpc>
              </a:pPr>
              <a:r>
                <a:rPr lang="en-US" sz="2000" smtClean="0">
                  <a:solidFill>
                    <a:srgbClr val="000000"/>
                  </a:solidFill>
                  <a:latin typeface="Arial"/>
                </a:rPr>
                <a:t>polarization maintaining fiber (PMF)</a:t>
              </a:r>
              <a:endParaRPr lang="en-US" sz="2000" dirty="0" smtClean="0">
                <a:solidFill>
                  <a:srgbClr val="000000"/>
                </a:solidFill>
                <a:latin typeface="Arial"/>
              </a:endParaRPr>
            </a:p>
            <a:p>
              <a:pPr>
                <a:lnSpc>
                  <a:spcPct val="100000"/>
                </a:lnSpc>
              </a:pPr>
              <a:endParaRPr lang="en-US" sz="400" dirty="0" smtClean="0">
                <a:solidFill>
                  <a:srgbClr val="000000"/>
                </a:solidFill>
                <a:latin typeface="Arial"/>
              </a:endParaRPr>
            </a:p>
            <a:p>
              <a:pPr>
                <a:lnSpc>
                  <a:spcPct val="100000"/>
                </a:lnSpc>
              </a:pPr>
              <a:r>
                <a:rPr lang="en-US" sz="2000">
                  <a:solidFill>
                    <a:srgbClr val="000000"/>
                  </a:solidFill>
                  <a:latin typeface="Arial"/>
                </a:rPr>
                <a:t>s</a:t>
              </a:r>
              <a:r>
                <a:rPr lang="en-US" sz="2000" smtClean="0">
                  <a:solidFill>
                    <a:srgbClr val="000000"/>
                  </a:solidFill>
                  <a:latin typeface="Arial"/>
                </a:rPr>
                <a:t>ingle mode fiber (SMF)</a:t>
              </a:r>
              <a:endParaRPr dirty="0"/>
            </a:p>
          </p:txBody>
        </p:sp>
      </p:grpSp>
      <p:pic>
        <p:nvPicPr>
          <p:cNvPr id="290" name="Picture 28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065536" y="21912879"/>
            <a:ext cx="5025425" cy="3061849"/>
          </a:xfrm>
          <a:prstGeom prst="rect">
            <a:avLst/>
          </a:prstGeom>
        </p:spPr>
      </p:pic>
      <p:sp>
        <p:nvSpPr>
          <p:cNvPr id="300" name="CustomShape 18 4 1"/>
          <p:cNvSpPr/>
          <p:nvPr/>
        </p:nvSpPr>
        <p:spPr>
          <a:xfrm>
            <a:off x="12768422" y="27367037"/>
            <a:ext cx="6540046" cy="1131011"/>
          </a:xfrm>
          <a:prstGeom prst="rect">
            <a:avLst/>
          </a:prstGeom>
          <a:noFill/>
          <a:ln>
            <a:noFill/>
          </a:ln>
        </p:spPr>
        <p:txBody>
          <a:bodyPr wrap="none" lIns="90000" tIns="45000" rIns="90000" bIns="45000"/>
          <a:lstStyle/>
          <a:p>
            <a:pPr lvl="0" defTabSz="914400"/>
            <a:endParaRPr kumimoji="0" sz="1400" b="0" i="0" u="none" strike="noStrike" kern="0" cap="none" spc="0" normalizeH="0" baseline="0" noProof="0" dirty="0" smtClean="0">
              <a:ln>
                <a:noFill/>
              </a:ln>
              <a:solidFill>
                <a:prstClr val="black"/>
              </a:solidFill>
              <a:effectLst/>
              <a:uLnTx/>
              <a:uFillTx/>
            </a:endParaRPr>
          </a:p>
        </p:txBody>
      </p:sp>
      <p:pic>
        <p:nvPicPr>
          <p:cNvPr id="296" name="Picture 29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341437" y="25159436"/>
            <a:ext cx="4819729" cy="2498483"/>
          </a:xfrm>
          <a:prstGeom prst="rect">
            <a:avLst/>
          </a:prstGeom>
        </p:spPr>
      </p:pic>
      <p:pic>
        <p:nvPicPr>
          <p:cNvPr id="302" name="Picture 30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29507" y="25012534"/>
            <a:ext cx="4744297" cy="2506421"/>
          </a:xfrm>
          <a:prstGeom prst="rect">
            <a:avLst/>
          </a:prstGeom>
        </p:spPr>
      </p:pic>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3588501" y="23348982"/>
            <a:ext cx="4517699" cy="3500963"/>
          </a:xfrm>
          <a:prstGeom prst="rect">
            <a:avLst/>
          </a:prstGeom>
        </p:spPr>
      </p:pic>
      <p:sp>
        <p:nvSpPr>
          <p:cNvPr id="199" name="CustomShape 18 4 2"/>
          <p:cNvSpPr/>
          <p:nvPr/>
        </p:nvSpPr>
        <p:spPr>
          <a:xfrm>
            <a:off x="1184791" y="27917257"/>
            <a:ext cx="4957246" cy="708063"/>
          </a:xfrm>
          <a:prstGeom prst="rect">
            <a:avLst/>
          </a:prstGeom>
          <a:noFill/>
          <a:ln>
            <a:noFill/>
          </a:ln>
        </p:spPr>
        <p:txBody>
          <a:bodyPr wrap="none" lIns="90000" tIns="45000" rIns="90000" bIns="45000"/>
          <a:lstStyle/>
          <a:p>
            <a:pPr lvl="0" defTabSz="914400"/>
            <a:endParaRPr kumimoji="0" sz="1200" b="0" i="0" u="none" strike="noStrike" kern="0" cap="none" spc="0" normalizeH="0" baseline="0" noProof="0" dirty="0" smtClean="0">
              <a:ln>
                <a:noFill/>
              </a:ln>
              <a:solidFill>
                <a:prstClr val="black"/>
              </a:solidFill>
              <a:effectLst/>
              <a:uLnTx/>
              <a:uFillTx/>
            </a:endParaRPr>
          </a:p>
        </p:txBody>
      </p:sp>
      <p:grpSp>
        <p:nvGrpSpPr>
          <p:cNvPr id="8" name="Group 7"/>
          <p:cNvGrpSpPr/>
          <p:nvPr/>
        </p:nvGrpSpPr>
        <p:grpSpPr>
          <a:xfrm>
            <a:off x="8609162" y="19880911"/>
            <a:ext cx="7283406" cy="684000"/>
            <a:chOff x="8575650" y="21286719"/>
            <a:chExt cx="7283406" cy="720000"/>
          </a:xfrm>
          <a:scene3d>
            <a:camera prst="orthographicFront">
              <a:rot lat="10800000" lon="0" rev="0"/>
            </a:camera>
            <a:lightRig rig="threePt" dir="t"/>
          </a:scene3d>
        </p:grpSpPr>
        <p:cxnSp>
          <p:nvCxnSpPr>
            <p:cNvPr id="216" name="Straight Arrow Connector 215"/>
            <p:cNvCxnSpPr/>
            <p:nvPr/>
          </p:nvCxnSpPr>
          <p:spPr>
            <a:xfrm flipV="1">
              <a:off x="8575650" y="21286719"/>
              <a:ext cx="31" cy="7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575650" y="21978846"/>
              <a:ext cx="7283406" cy="7624"/>
            </a:xfrm>
            <a:prstGeom prst="line">
              <a:avLst/>
            </a:prstGeom>
          </p:spPr>
          <p:style>
            <a:lnRef idx="3">
              <a:schemeClr val="dk1"/>
            </a:lnRef>
            <a:fillRef idx="0">
              <a:schemeClr val="dk1"/>
            </a:fillRef>
            <a:effectRef idx="2">
              <a:schemeClr val="dk1"/>
            </a:effectRef>
            <a:fontRef idx="minor">
              <a:schemeClr val="tx1"/>
            </a:fontRef>
          </p:style>
        </p:cxnSp>
      </p:grpSp>
      <p:grpSp>
        <p:nvGrpSpPr>
          <p:cNvPr id="190" name="Group 189"/>
          <p:cNvGrpSpPr/>
          <p:nvPr/>
        </p:nvGrpSpPr>
        <p:grpSpPr>
          <a:xfrm>
            <a:off x="10670517" y="20160000"/>
            <a:ext cx="5246713" cy="396000"/>
            <a:chOff x="8575650" y="21286719"/>
            <a:chExt cx="7283406" cy="720000"/>
          </a:xfrm>
          <a:scene3d>
            <a:camera prst="orthographicFront">
              <a:rot lat="10800000" lon="0" rev="0"/>
            </a:camera>
            <a:lightRig rig="threePt" dir="t"/>
          </a:scene3d>
        </p:grpSpPr>
        <p:cxnSp>
          <p:nvCxnSpPr>
            <p:cNvPr id="195" name="Straight Arrow Connector 194"/>
            <p:cNvCxnSpPr/>
            <p:nvPr/>
          </p:nvCxnSpPr>
          <p:spPr>
            <a:xfrm flipV="1">
              <a:off x="8575650" y="21286719"/>
              <a:ext cx="31" cy="7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8575650" y="21978846"/>
              <a:ext cx="7283406" cy="7624"/>
            </a:xfrm>
            <a:prstGeom prst="line">
              <a:avLst/>
            </a:prstGeom>
          </p:spPr>
          <p:style>
            <a:lnRef idx="3">
              <a:schemeClr val="dk1"/>
            </a:lnRef>
            <a:fillRef idx="0">
              <a:schemeClr val="dk1"/>
            </a:fillRef>
            <a:effectRef idx="2">
              <a:schemeClr val="dk1"/>
            </a:effectRef>
            <a:fontRef idx="minor">
              <a:schemeClr val="tx1"/>
            </a:fontRef>
          </p:style>
        </p:cxnSp>
      </p:grpSp>
      <p:pic>
        <p:nvPicPr>
          <p:cNvPr id="15" name="Picture 14"/>
          <p:cNvPicPr>
            <a:picLocks noChangeAspect="1"/>
          </p:cNvPicPr>
          <p:nvPr/>
        </p:nvPicPr>
        <p:blipFill>
          <a:blip r:embed="rId21"/>
          <a:stretch>
            <a:fillRect/>
          </a:stretch>
        </p:blipFill>
        <p:spPr>
          <a:xfrm>
            <a:off x="16912374" y="19580856"/>
            <a:ext cx="1399394" cy="665994"/>
          </a:xfrm>
          <a:prstGeom prst="rect">
            <a:avLst/>
          </a:prstGeom>
        </p:spPr>
      </p:pic>
      <p:pic>
        <p:nvPicPr>
          <p:cNvPr id="21" name="Picture 2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5834737" y="18770396"/>
            <a:ext cx="2988252" cy="1620920"/>
          </a:xfrm>
          <a:prstGeom prst="rect">
            <a:avLst/>
          </a:prstGeom>
        </p:spPr>
      </p:pic>
      <p:sp>
        <p:nvSpPr>
          <p:cNvPr id="210" name="CustomShape 2 2 4"/>
          <p:cNvSpPr/>
          <p:nvPr/>
        </p:nvSpPr>
        <p:spPr>
          <a:xfrm>
            <a:off x="14624715" y="21042561"/>
            <a:ext cx="1761805" cy="886656"/>
          </a:xfrm>
          <a:prstGeom prst="rect">
            <a:avLst/>
          </a:prstGeom>
          <a:noFill/>
          <a:ln>
            <a:noFill/>
          </a:ln>
        </p:spPr>
        <p:txBody>
          <a:bodyPr wrap="none" lIns="90000" tIns="45000" rIns="90000" bIns="45000"/>
          <a:lstStyle/>
          <a:p>
            <a:pPr algn="ctr">
              <a:lnSpc>
                <a:spcPct val="100000"/>
              </a:lnSpc>
            </a:pPr>
            <a:r>
              <a:rPr lang="en-US" sz="2000" smtClean="0">
                <a:latin typeface="Arial"/>
              </a:rPr>
              <a:t>Quantum</a:t>
            </a:r>
          </a:p>
          <a:p>
            <a:pPr algn="ctr">
              <a:lnSpc>
                <a:spcPct val="100000"/>
              </a:lnSpc>
            </a:pPr>
            <a:r>
              <a:rPr lang="en-US" sz="2000" smtClean="0">
                <a:latin typeface="Arial"/>
              </a:rPr>
              <a:t>channel</a:t>
            </a:r>
            <a:endParaRPr sz="2000" dirty="0"/>
          </a:p>
        </p:txBody>
      </p:sp>
      <p:grpSp>
        <p:nvGrpSpPr>
          <p:cNvPr id="365" name="Group 364"/>
          <p:cNvGrpSpPr>
            <a:grpSpLocks noChangeAspect="1"/>
          </p:cNvGrpSpPr>
          <p:nvPr/>
        </p:nvGrpSpPr>
        <p:grpSpPr>
          <a:xfrm>
            <a:off x="19172237" y="9392778"/>
            <a:ext cx="10235575" cy="2340000"/>
            <a:chOff x="1427859" y="2757949"/>
            <a:chExt cx="7141476" cy="1632644"/>
          </a:xfrm>
        </p:grpSpPr>
        <p:cxnSp>
          <p:nvCxnSpPr>
            <p:cNvPr id="377" name="Straight Connector 376"/>
            <p:cNvCxnSpPr/>
            <p:nvPr/>
          </p:nvCxnSpPr>
          <p:spPr>
            <a:xfrm>
              <a:off x="2183203" y="3757811"/>
              <a:ext cx="2193559" cy="6674"/>
            </a:xfrm>
            <a:prstGeom prst="line">
              <a:avLst/>
            </a:prstGeom>
            <a:noFill/>
            <a:ln w="28575" cap="flat" cmpd="sng" algn="ctr">
              <a:solidFill>
                <a:schemeClr val="tx1"/>
              </a:solidFill>
              <a:prstDash val="solid"/>
            </a:ln>
            <a:effectLst/>
          </p:spPr>
        </p:cxnSp>
        <p:sp>
          <p:nvSpPr>
            <p:cNvPr id="388" name="CustomShape 17 5"/>
            <p:cNvSpPr/>
            <p:nvPr/>
          </p:nvSpPr>
          <p:spPr>
            <a:xfrm>
              <a:off x="1563364" y="3510989"/>
              <a:ext cx="795000" cy="438053"/>
            </a:xfrm>
            <a:prstGeom prst="parallelogram">
              <a:avLst>
                <a:gd name="adj" fmla="val 25000"/>
              </a:avLst>
            </a:prstGeom>
            <a:solidFill>
              <a:srgbClr val="808080"/>
            </a:solidFill>
            <a:ln w="25560">
              <a:noFill/>
            </a:ln>
          </p:spPr>
        </p:sp>
        <p:cxnSp>
          <p:nvCxnSpPr>
            <p:cNvPr id="389" name="Straight Connector 388"/>
            <p:cNvCxnSpPr/>
            <p:nvPr/>
          </p:nvCxnSpPr>
          <p:spPr>
            <a:xfrm>
              <a:off x="4345804" y="3764485"/>
              <a:ext cx="703817" cy="0"/>
            </a:xfrm>
            <a:prstGeom prst="line">
              <a:avLst/>
            </a:prstGeom>
            <a:noFill/>
            <a:ln w="28575" cap="flat" cmpd="sng" algn="ctr">
              <a:solidFill>
                <a:srgbClr val="0070C0"/>
              </a:solidFill>
              <a:prstDash val="solid"/>
            </a:ln>
            <a:effectLst/>
          </p:spPr>
        </p:cxnSp>
        <p:cxnSp>
          <p:nvCxnSpPr>
            <p:cNvPr id="395" name="Straight Connector 394"/>
            <p:cNvCxnSpPr>
              <a:endCxn id="442" idx="4"/>
            </p:cNvCxnSpPr>
            <p:nvPr/>
          </p:nvCxnSpPr>
          <p:spPr>
            <a:xfrm>
              <a:off x="5054551" y="3766538"/>
              <a:ext cx="597166" cy="6084"/>
            </a:xfrm>
            <a:prstGeom prst="line">
              <a:avLst/>
            </a:prstGeom>
            <a:noFill/>
            <a:ln w="28575" cap="flat" cmpd="sng" algn="ctr">
              <a:solidFill>
                <a:schemeClr val="accent2"/>
              </a:solidFill>
              <a:prstDash val="solid"/>
              <a:miter lim="800000"/>
            </a:ln>
            <a:effectLst/>
          </p:spPr>
        </p:cxnSp>
        <p:cxnSp>
          <p:nvCxnSpPr>
            <p:cNvPr id="399" name="Straight Connector 398"/>
            <p:cNvCxnSpPr/>
            <p:nvPr/>
          </p:nvCxnSpPr>
          <p:spPr>
            <a:xfrm flipV="1">
              <a:off x="6565767" y="3215065"/>
              <a:ext cx="1147857" cy="6139"/>
            </a:xfrm>
            <a:prstGeom prst="line">
              <a:avLst/>
            </a:prstGeom>
            <a:noFill/>
            <a:ln w="28575" cap="flat" cmpd="sng" algn="ctr">
              <a:solidFill>
                <a:srgbClr val="0070C0"/>
              </a:solidFill>
              <a:prstDash val="solid"/>
            </a:ln>
            <a:effectLst/>
          </p:spPr>
        </p:cxnSp>
        <p:sp>
          <p:nvSpPr>
            <p:cNvPr id="409" name="CustomShape 18 3"/>
            <p:cNvSpPr/>
            <p:nvPr/>
          </p:nvSpPr>
          <p:spPr>
            <a:xfrm>
              <a:off x="1427859" y="3561452"/>
              <a:ext cx="1063463" cy="36536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smtClean="0">
                  <a:solidFill>
                    <a:schemeClr val="bg1"/>
                  </a:solidFill>
                  <a:latin typeface="Arial"/>
                </a:rPr>
                <a:t>laser</a:t>
              </a:r>
              <a:endParaRPr kumimoji="0" sz="1400" b="0" i="0" u="none" strike="noStrike" kern="0" cap="none" spc="0" normalizeH="0" baseline="0" noProof="0" dirty="0" smtClean="0">
                <a:ln>
                  <a:noFill/>
                </a:ln>
                <a:solidFill>
                  <a:schemeClr val="bg1"/>
                </a:solidFill>
                <a:effectLst/>
                <a:uLnTx/>
                <a:uFillTx/>
              </a:endParaRPr>
            </a:p>
          </p:txBody>
        </p:sp>
        <p:cxnSp>
          <p:nvCxnSpPr>
            <p:cNvPr id="410" name="Straight Connector 409"/>
            <p:cNvCxnSpPr/>
            <p:nvPr/>
          </p:nvCxnSpPr>
          <p:spPr>
            <a:xfrm flipV="1">
              <a:off x="5996934" y="4001277"/>
              <a:ext cx="1764000" cy="1518"/>
            </a:xfrm>
            <a:prstGeom prst="line">
              <a:avLst/>
            </a:prstGeom>
            <a:noFill/>
            <a:ln w="28575" cap="flat" cmpd="sng" algn="ctr">
              <a:solidFill>
                <a:srgbClr val="0070C0"/>
              </a:solidFill>
              <a:prstDash val="solid"/>
            </a:ln>
            <a:effectLst/>
          </p:spPr>
        </p:cxnSp>
        <p:sp>
          <p:nvSpPr>
            <p:cNvPr id="412" name="Rectangle 411"/>
            <p:cNvSpPr/>
            <p:nvPr/>
          </p:nvSpPr>
          <p:spPr>
            <a:xfrm>
              <a:off x="1507071" y="2786299"/>
              <a:ext cx="3547480" cy="1589054"/>
            </a:xfrm>
            <a:prstGeom prst="rect">
              <a:avLst/>
            </a:prstGeom>
            <a:noFill/>
            <a:ln>
              <a:solidFill>
                <a:schemeClr val="tx1">
                  <a:alpha val="63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4" name="Rectangle 413"/>
            <p:cNvSpPr/>
            <p:nvPr/>
          </p:nvSpPr>
          <p:spPr>
            <a:xfrm>
              <a:off x="5970363" y="2757949"/>
              <a:ext cx="2598972" cy="1632644"/>
            </a:xfrm>
            <a:prstGeom prst="rect">
              <a:avLst/>
            </a:prstGeom>
            <a:noFill/>
            <a:ln>
              <a:solidFill>
                <a:schemeClr val="tx1">
                  <a:alpha val="63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5" name="CustomShape 18 8"/>
            <p:cNvSpPr/>
            <p:nvPr/>
          </p:nvSpPr>
          <p:spPr>
            <a:xfrm>
              <a:off x="6916709" y="2913414"/>
              <a:ext cx="445972" cy="28510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smtClean="0">
                  <a:solidFill>
                    <a:srgbClr val="000000"/>
                  </a:solidFill>
                  <a:latin typeface="Arial"/>
                </a:rPr>
                <a:t>LLO</a:t>
              </a:r>
              <a:endParaRPr kumimoji="0" sz="1100" b="0" i="0" u="none" strike="noStrike" kern="0" cap="none" spc="0" normalizeH="0" baseline="0" noProof="0" dirty="0" smtClean="0">
                <a:ln>
                  <a:noFill/>
                </a:ln>
                <a:solidFill>
                  <a:prstClr val="black"/>
                </a:solidFill>
                <a:effectLst/>
                <a:uLnTx/>
                <a:uFillTx/>
              </a:endParaRPr>
            </a:p>
          </p:txBody>
        </p:sp>
        <p:grpSp>
          <p:nvGrpSpPr>
            <p:cNvPr id="424" name="Group 423"/>
            <p:cNvGrpSpPr/>
            <p:nvPr/>
          </p:nvGrpSpPr>
          <p:grpSpPr>
            <a:xfrm>
              <a:off x="5325141" y="3698666"/>
              <a:ext cx="370267" cy="410646"/>
              <a:chOff x="5212431" y="4474143"/>
              <a:chExt cx="552946" cy="605570"/>
            </a:xfrm>
          </p:grpSpPr>
          <p:sp>
            <p:nvSpPr>
              <p:cNvPr id="436" name="Can 435"/>
              <p:cNvSpPr/>
              <p:nvPr/>
            </p:nvSpPr>
            <p:spPr>
              <a:xfrm>
                <a:off x="5212538" y="4968835"/>
                <a:ext cx="552839" cy="110878"/>
              </a:xfrm>
              <a:prstGeom prst="can">
                <a:avLst>
                  <a:gd name="adj" fmla="val 50000"/>
                </a:avLst>
              </a:prstGeom>
              <a:solidFill>
                <a:schemeClr val="tx2"/>
              </a:solidFill>
              <a:ln w="9525">
                <a:solidFill>
                  <a:schemeClr val="tx2"/>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37" name="Group 436"/>
              <p:cNvGrpSpPr/>
              <p:nvPr/>
            </p:nvGrpSpPr>
            <p:grpSpPr>
              <a:xfrm>
                <a:off x="5277572" y="4732951"/>
                <a:ext cx="422665" cy="275027"/>
                <a:chOff x="1530028" y="4595042"/>
                <a:chExt cx="533535" cy="510684"/>
              </a:xfrm>
            </p:grpSpPr>
            <p:sp>
              <p:nvSpPr>
                <p:cNvPr id="444" name="Can 443"/>
                <p:cNvSpPr/>
                <p:nvPr/>
              </p:nvSpPr>
              <p:spPr>
                <a:xfrm>
                  <a:off x="1530163" y="48998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5" name="Can 444"/>
                <p:cNvSpPr/>
                <p:nvPr/>
              </p:nvSpPr>
              <p:spPr>
                <a:xfrm>
                  <a:off x="1530163" y="48236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6" name="Can 445"/>
                <p:cNvSpPr/>
                <p:nvPr/>
              </p:nvSpPr>
              <p:spPr>
                <a:xfrm>
                  <a:off x="1530163" y="47474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7" name="Can 446"/>
                <p:cNvSpPr/>
                <p:nvPr/>
              </p:nvSpPr>
              <p:spPr>
                <a:xfrm>
                  <a:off x="1530163" y="46712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8" name="Can 447"/>
                <p:cNvSpPr/>
                <p:nvPr/>
              </p:nvSpPr>
              <p:spPr>
                <a:xfrm>
                  <a:off x="1530028" y="45950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8" name="Can 437"/>
              <p:cNvSpPr/>
              <p:nvPr/>
            </p:nvSpPr>
            <p:spPr>
              <a:xfrm>
                <a:off x="5277679" y="4691914"/>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9" name="Can 438"/>
              <p:cNvSpPr/>
              <p:nvPr/>
            </p:nvSpPr>
            <p:spPr>
              <a:xfrm>
                <a:off x="5277679" y="4650877"/>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0" name="Can 439"/>
              <p:cNvSpPr/>
              <p:nvPr/>
            </p:nvSpPr>
            <p:spPr>
              <a:xfrm>
                <a:off x="5277679" y="4609840"/>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1" name="Can 440"/>
              <p:cNvSpPr/>
              <p:nvPr/>
            </p:nvSpPr>
            <p:spPr>
              <a:xfrm>
                <a:off x="5277679" y="4568802"/>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2" name="Can 441"/>
              <p:cNvSpPr/>
              <p:nvPr/>
            </p:nvSpPr>
            <p:spPr>
              <a:xfrm>
                <a:off x="5277572" y="4527765"/>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3" name="Can 442"/>
              <p:cNvSpPr/>
              <p:nvPr/>
            </p:nvSpPr>
            <p:spPr>
              <a:xfrm>
                <a:off x="5212431" y="4474143"/>
                <a:ext cx="552839" cy="110878"/>
              </a:xfrm>
              <a:prstGeom prst="can">
                <a:avLst>
                  <a:gd name="adj" fmla="val 50000"/>
                </a:avLst>
              </a:prstGeom>
              <a:solidFill>
                <a:schemeClr val="tx2"/>
              </a:solidFill>
              <a:ln w="9525">
                <a:solidFill>
                  <a:schemeClr val="tx2"/>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25" name="Straight Connector 424"/>
            <p:cNvCxnSpPr/>
            <p:nvPr/>
          </p:nvCxnSpPr>
          <p:spPr>
            <a:xfrm flipV="1">
              <a:off x="5645816" y="4002795"/>
              <a:ext cx="396000" cy="1962"/>
            </a:xfrm>
            <a:prstGeom prst="line">
              <a:avLst/>
            </a:prstGeom>
            <a:noFill/>
            <a:ln w="28575" cap="flat" cmpd="sng" algn="ctr">
              <a:solidFill>
                <a:schemeClr val="accent2"/>
              </a:solidFill>
              <a:prstDash val="solid"/>
              <a:miter lim="800000"/>
            </a:ln>
            <a:effectLst/>
          </p:spPr>
        </p:cxnSp>
        <p:sp>
          <p:nvSpPr>
            <p:cNvPr id="426" name="CustomShape 17 6"/>
            <p:cNvSpPr/>
            <p:nvPr/>
          </p:nvSpPr>
          <p:spPr>
            <a:xfrm>
              <a:off x="6133433" y="3011479"/>
              <a:ext cx="795000" cy="438053"/>
            </a:xfrm>
            <a:prstGeom prst="parallelogram">
              <a:avLst>
                <a:gd name="adj" fmla="val 25000"/>
              </a:avLst>
            </a:prstGeom>
            <a:solidFill>
              <a:srgbClr val="808080"/>
            </a:solidFill>
            <a:ln w="25560">
              <a:noFill/>
            </a:ln>
          </p:spPr>
        </p:sp>
        <p:sp>
          <p:nvSpPr>
            <p:cNvPr id="427" name="Rectangle 426"/>
            <p:cNvSpPr/>
            <p:nvPr/>
          </p:nvSpPr>
          <p:spPr>
            <a:xfrm>
              <a:off x="2774516" y="3314092"/>
              <a:ext cx="1876775" cy="918811"/>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TextBox 427"/>
            <p:cNvSpPr txBox="1"/>
            <p:nvPr/>
          </p:nvSpPr>
          <p:spPr>
            <a:xfrm>
              <a:off x="2887805" y="3365744"/>
              <a:ext cx="1626959" cy="723610"/>
            </a:xfrm>
            <a:prstGeom prst="rect">
              <a:avLst/>
            </a:prstGeom>
            <a:noFill/>
          </p:spPr>
          <p:txBody>
            <a:bodyPr wrap="square" rtlCol="0">
              <a:spAutoFit/>
            </a:bodyPr>
            <a:lstStyle/>
            <a:p>
              <a:pPr algn="ctr"/>
              <a:r>
                <a:rPr lang="en-US" sz="1500" smtClean="0">
                  <a:latin typeface="Arial" panose="020B0604020202020204" pitchFamily="34" charset="0"/>
                  <a:cs typeface="Arial" panose="020B0604020202020204" pitchFamily="34" charset="0"/>
                </a:rPr>
                <a:t>Modulation, addition </a:t>
              </a:r>
            </a:p>
            <a:p>
              <a:pPr algn="ctr"/>
              <a:r>
                <a:rPr lang="en-US" sz="1500" smtClean="0">
                  <a:latin typeface="Arial" panose="020B0604020202020204" pitchFamily="34" charset="0"/>
                  <a:cs typeface="Arial" panose="020B0604020202020204" pitchFamily="34" charset="0"/>
                </a:rPr>
                <a:t>of reference signal, </a:t>
              </a:r>
            </a:p>
            <a:p>
              <a:pPr algn="ctr"/>
              <a:r>
                <a:rPr lang="en-US" sz="1500" smtClean="0">
                  <a:latin typeface="Arial" panose="020B0604020202020204" pitchFamily="34" charset="0"/>
                  <a:cs typeface="Arial" panose="020B0604020202020204" pitchFamily="34" charset="0"/>
                </a:rPr>
                <a:t>and attenuation to </a:t>
              </a:r>
            </a:p>
            <a:p>
              <a:pPr algn="ctr"/>
              <a:r>
                <a:rPr lang="en-US" sz="1500" smtClean="0">
                  <a:latin typeface="Arial" panose="020B0604020202020204" pitchFamily="34" charset="0"/>
                  <a:cs typeface="Arial" panose="020B0604020202020204" pitchFamily="34" charset="0"/>
                </a:rPr>
                <a:t>quantum level</a:t>
              </a:r>
              <a:endParaRPr lang="en-US" sz="1500">
                <a:latin typeface="Arial" panose="020B0604020202020204" pitchFamily="34" charset="0"/>
                <a:cs typeface="Arial" panose="020B0604020202020204" pitchFamily="34" charset="0"/>
              </a:endParaRPr>
            </a:p>
          </p:txBody>
        </p:sp>
        <p:sp>
          <p:nvSpPr>
            <p:cNvPr id="429" name="CustomShape 18 10"/>
            <p:cNvSpPr/>
            <p:nvPr/>
          </p:nvSpPr>
          <p:spPr>
            <a:xfrm>
              <a:off x="6109290" y="3716928"/>
              <a:ext cx="1077155" cy="28510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smtClean="0">
                  <a:solidFill>
                    <a:srgbClr val="000000"/>
                  </a:solidFill>
                  <a:latin typeface="Arial"/>
                </a:rPr>
                <a:t>qSig + ref Sig</a:t>
              </a:r>
              <a:endParaRPr kumimoji="0" sz="1400" b="0" i="0" u="none" strike="noStrike" kern="0" cap="none" spc="0" normalizeH="0" baseline="0" noProof="0" dirty="0" smtClean="0">
                <a:ln>
                  <a:noFill/>
                </a:ln>
                <a:solidFill>
                  <a:prstClr val="black"/>
                </a:solidFill>
                <a:effectLst/>
                <a:uLnTx/>
                <a:uFillTx/>
              </a:endParaRPr>
            </a:p>
          </p:txBody>
        </p:sp>
        <p:sp>
          <p:nvSpPr>
            <p:cNvPr id="430" name="Flowchart: Delay 429"/>
            <p:cNvSpPr/>
            <p:nvPr/>
          </p:nvSpPr>
          <p:spPr>
            <a:xfrm>
              <a:off x="7440916" y="3030240"/>
              <a:ext cx="1051413" cy="1131652"/>
            </a:xfrm>
            <a:prstGeom prst="flowChartDelay">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CustomShape 18 11"/>
            <p:cNvSpPr/>
            <p:nvPr/>
          </p:nvSpPr>
          <p:spPr>
            <a:xfrm>
              <a:off x="7510416" y="3096317"/>
              <a:ext cx="733164" cy="1012995"/>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smtClean="0">
                  <a:solidFill>
                    <a:schemeClr val="bg1"/>
                  </a:solidFill>
                  <a:latin typeface="Arial"/>
                </a:rPr>
                <a:t>coherent</a:t>
              </a:r>
              <a:endParaRPr lang="en-US" sz="1400" kern="0" dirty="0" smtClean="0">
                <a:solidFill>
                  <a:schemeClr val="bg1"/>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a:solidFill>
                    <a:schemeClr val="bg1"/>
                  </a:solidFill>
                  <a:latin typeface="Arial"/>
                </a:rPr>
                <a:t>d</a:t>
              </a:r>
              <a:r>
                <a:rPr lang="en-US" sz="1400" kern="0" smtClean="0">
                  <a:solidFill>
                    <a:schemeClr val="bg1"/>
                  </a:solidFill>
                  <a:latin typeface="Arial"/>
                </a:rPr>
                <a:t>etection</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smtClean="0">
                  <a:solidFill>
                    <a:schemeClr val="bg1"/>
                  </a:solidFill>
                  <a:latin typeface="Arial"/>
                </a:rPr>
                <a:t>+ phase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smtClean="0">
                  <a:solidFill>
                    <a:schemeClr val="bg1"/>
                  </a:solidFill>
                  <a:latin typeface="Arial"/>
                </a:rPr>
                <a:t>reference</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smtClean="0">
                  <a:solidFill>
                    <a:schemeClr val="bg1"/>
                  </a:solidFill>
                  <a:latin typeface="Arial"/>
                </a:rPr>
                <a:t>alignment</a:t>
              </a:r>
              <a:endParaRPr lang="en-US" sz="1400" kern="0" dirty="0" smtClean="0">
                <a:solidFill>
                  <a:schemeClr val="bg1"/>
                </a:solidFill>
                <a:latin typeface="Arial"/>
              </a:endParaRPr>
            </a:p>
          </p:txBody>
        </p:sp>
        <p:sp>
          <p:nvSpPr>
            <p:cNvPr id="432" name="CustomShape 35 2 1"/>
            <p:cNvSpPr/>
            <p:nvPr/>
          </p:nvSpPr>
          <p:spPr>
            <a:xfrm>
              <a:off x="5109432" y="3194857"/>
              <a:ext cx="868690" cy="530523"/>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400" b="0" i="0" u="none" strike="noStrike" kern="0" cap="none" spc="0" normalizeH="0" baseline="0" noProof="0" smtClean="0">
                  <a:ln>
                    <a:noFill/>
                  </a:ln>
                  <a:solidFill>
                    <a:srgbClr val="000000"/>
                  </a:solidFill>
                  <a:effectLst/>
                  <a:uLnTx/>
                  <a:uFillTx/>
                  <a:latin typeface="Arial"/>
                </a:rPr>
                <a:t>quantum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400" b="0" i="0" u="none" strike="noStrike" kern="0" cap="none" spc="0" normalizeH="0" baseline="0" noProof="0" smtClean="0">
                  <a:ln>
                    <a:noFill/>
                  </a:ln>
                  <a:solidFill>
                    <a:srgbClr val="000000"/>
                  </a:solidFill>
                  <a:effectLst/>
                  <a:uLnTx/>
                  <a:uFillTx/>
                  <a:latin typeface="Arial"/>
                </a:rPr>
                <a:t>channel</a:t>
              </a:r>
            </a:p>
          </p:txBody>
        </p:sp>
        <p:sp>
          <p:nvSpPr>
            <p:cNvPr id="433" name="CustomShape 18 12"/>
            <p:cNvSpPr/>
            <p:nvPr/>
          </p:nvSpPr>
          <p:spPr>
            <a:xfrm>
              <a:off x="5987170" y="3051055"/>
              <a:ext cx="1063463" cy="36536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smtClean="0">
                  <a:solidFill>
                    <a:schemeClr val="bg1"/>
                  </a:solidFill>
                  <a:latin typeface="Arial"/>
                </a:rPr>
                <a:t>laser</a:t>
              </a:r>
              <a:endParaRPr kumimoji="0" sz="1400" b="0" i="0" u="none" strike="noStrike" kern="0" cap="none" spc="0" normalizeH="0" baseline="0" noProof="0" dirty="0" smtClean="0">
                <a:ln>
                  <a:noFill/>
                </a:ln>
                <a:solidFill>
                  <a:schemeClr val="bg1"/>
                </a:solidFill>
                <a:effectLst/>
                <a:uLnTx/>
                <a:uFillTx/>
              </a:endParaRPr>
            </a:p>
          </p:txBody>
        </p:sp>
        <p:sp>
          <p:nvSpPr>
            <p:cNvPr id="434" name="CustomShape 18 13"/>
            <p:cNvSpPr/>
            <p:nvPr/>
          </p:nvSpPr>
          <p:spPr>
            <a:xfrm>
              <a:off x="4027906" y="2829614"/>
              <a:ext cx="891944" cy="28510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b="1" kern="0" dirty="0" smtClean="0">
                  <a:solidFill>
                    <a:srgbClr val="000000"/>
                  </a:solidFill>
                  <a:latin typeface="Arial"/>
                </a:rPr>
                <a:t>Alice</a:t>
              </a:r>
              <a:endParaRPr kumimoji="0" sz="1800" b="1" i="0" u="none" strike="noStrike" kern="0" cap="none" spc="0" normalizeH="0" baseline="0" noProof="0" dirty="0" smtClean="0">
                <a:ln>
                  <a:noFill/>
                </a:ln>
                <a:solidFill>
                  <a:prstClr val="black"/>
                </a:solidFill>
                <a:effectLst/>
                <a:uLnTx/>
                <a:uFillTx/>
              </a:endParaRPr>
            </a:p>
          </p:txBody>
        </p:sp>
        <p:sp>
          <p:nvSpPr>
            <p:cNvPr id="435" name="CustomShape 18 14"/>
            <p:cNvSpPr/>
            <p:nvPr/>
          </p:nvSpPr>
          <p:spPr>
            <a:xfrm>
              <a:off x="5853201" y="4065410"/>
              <a:ext cx="891944" cy="28510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b="1" kern="0" dirty="0" smtClean="0">
                  <a:solidFill>
                    <a:srgbClr val="000000"/>
                  </a:solidFill>
                  <a:latin typeface="Arial"/>
                </a:rPr>
                <a:t>Bob</a:t>
              </a:r>
              <a:endParaRPr kumimoji="0" sz="1800" b="1" i="0" u="none" strike="noStrike" kern="0" cap="none" spc="0" normalizeH="0" baseline="0" noProof="0" dirty="0" smtClean="0">
                <a:ln>
                  <a:noFill/>
                </a:ln>
                <a:solidFill>
                  <a:prstClr val="black"/>
                </a:solidFill>
                <a:effectLst/>
                <a:uLnTx/>
                <a:uFillTx/>
              </a:endParaRPr>
            </a:p>
          </p:txBody>
        </p:sp>
      </p:grpSp>
      <p:grpSp>
        <p:nvGrpSpPr>
          <p:cNvPr id="7" name="Group 6"/>
          <p:cNvGrpSpPr>
            <a:grpSpLocks noChangeAspect="1"/>
          </p:cNvGrpSpPr>
          <p:nvPr/>
        </p:nvGrpSpPr>
        <p:grpSpPr>
          <a:xfrm>
            <a:off x="9315075" y="9443515"/>
            <a:ext cx="8561762" cy="2340000"/>
            <a:chOff x="9277530" y="11223198"/>
            <a:chExt cx="7023012" cy="1919446"/>
          </a:xfrm>
        </p:grpSpPr>
        <p:cxnSp>
          <p:nvCxnSpPr>
            <p:cNvPr id="179" name="Straight Connector 178"/>
            <p:cNvCxnSpPr/>
            <p:nvPr/>
          </p:nvCxnSpPr>
          <p:spPr>
            <a:xfrm>
              <a:off x="13629116" y="12251971"/>
              <a:ext cx="412050" cy="4333"/>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180" name="Straight Connector 179"/>
            <p:cNvCxnSpPr/>
            <p:nvPr/>
          </p:nvCxnSpPr>
          <p:spPr>
            <a:xfrm flipV="1">
              <a:off x="12934994" y="12110336"/>
              <a:ext cx="576000" cy="498"/>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181" name="Straight Connector 180"/>
            <p:cNvCxnSpPr/>
            <p:nvPr/>
          </p:nvCxnSpPr>
          <p:spPr>
            <a:xfrm>
              <a:off x="11276036" y="12575983"/>
              <a:ext cx="1203751" cy="0"/>
            </a:xfrm>
            <a:prstGeom prst="line">
              <a:avLst/>
            </a:prstGeom>
            <a:noFill/>
            <a:ln w="28575" cap="flat" cmpd="sng" algn="ctr">
              <a:solidFill>
                <a:srgbClr val="0070C0"/>
              </a:solidFill>
              <a:prstDash val="solid"/>
            </a:ln>
            <a:effectLst/>
          </p:spPr>
        </p:cxnSp>
        <p:cxnSp>
          <p:nvCxnSpPr>
            <p:cNvPr id="184" name="Straight Connector 183"/>
            <p:cNvCxnSpPr/>
            <p:nvPr/>
          </p:nvCxnSpPr>
          <p:spPr>
            <a:xfrm>
              <a:off x="14465820" y="12656562"/>
              <a:ext cx="887622" cy="7970"/>
            </a:xfrm>
            <a:prstGeom prst="line">
              <a:avLst/>
            </a:prstGeom>
            <a:noFill/>
            <a:ln w="28575" cap="flat" cmpd="sng" algn="ctr">
              <a:solidFill>
                <a:srgbClr val="0070C0"/>
              </a:solidFill>
              <a:prstDash val="solid"/>
            </a:ln>
            <a:effectLst/>
          </p:spPr>
        </p:cxnSp>
        <p:sp>
          <p:nvSpPr>
            <p:cNvPr id="185" name="Trapezoid 184"/>
            <p:cNvSpPr/>
            <p:nvPr/>
          </p:nvSpPr>
          <p:spPr>
            <a:xfrm rot="16200000">
              <a:off x="13674410" y="11983071"/>
              <a:ext cx="1193737" cy="443709"/>
            </a:xfrm>
            <a:prstGeom prst="trapezoid">
              <a:avLst>
                <a:gd name="adj" fmla="val 45793"/>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6" name="Trapezoid 185"/>
            <p:cNvSpPr/>
            <p:nvPr/>
          </p:nvSpPr>
          <p:spPr>
            <a:xfrm rot="5400000">
              <a:off x="12055250" y="11964861"/>
              <a:ext cx="1316252" cy="456031"/>
            </a:xfrm>
            <a:prstGeom prst="trapezoid">
              <a:avLst>
                <a:gd name="adj" fmla="val 45793"/>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7" name="Flowchart: Delay 186"/>
            <p:cNvSpPr/>
            <p:nvPr/>
          </p:nvSpPr>
          <p:spPr>
            <a:xfrm>
              <a:off x="15353442" y="11635094"/>
              <a:ext cx="853693" cy="1131652"/>
            </a:xfrm>
            <a:prstGeom prst="flowChartDelay">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p:cNvCxnSpPr/>
            <p:nvPr/>
          </p:nvCxnSpPr>
          <p:spPr>
            <a:xfrm flipV="1">
              <a:off x="10913754" y="11617585"/>
              <a:ext cx="1566033" cy="2765"/>
            </a:xfrm>
            <a:prstGeom prst="line">
              <a:avLst/>
            </a:prstGeom>
            <a:noFill/>
            <a:ln w="28575" cap="flat" cmpd="sng" algn="ctr">
              <a:solidFill>
                <a:srgbClr val="0070C0"/>
              </a:solidFill>
              <a:prstDash val="solid"/>
            </a:ln>
            <a:effectLst/>
          </p:spPr>
        </p:cxnSp>
        <p:cxnSp>
          <p:nvCxnSpPr>
            <p:cNvPr id="200" name="Straight Connector 199"/>
            <p:cNvCxnSpPr/>
            <p:nvPr/>
          </p:nvCxnSpPr>
          <p:spPr>
            <a:xfrm flipV="1">
              <a:off x="14490882" y="11702099"/>
              <a:ext cx="862560" cy="4271"/>
            </a:xfrm>
            <a:prstGeom prst="line">
              <a:avLst/>
            </a:prstGeom>
            <a:noFill/>
            <a:ln w="28575" cap="flat" cmpd="sng" algn="ctr">
              <a:solidFill>
                <a:srgbClr val="00B050"/>
              </a:solidFill>
              <a:prstDash val="solid"/>
            </a:ln>
            <a:effectLst/>
          </p:spPr>
        </p:cxnSp>
        <p:sp>
          <p:nvSpPr>
            <p:cNvPr id="201" name="CustomShape 18 15"/>
            <p:cNvSpPr/>
            <p:nvPr/>
          </p:nvSpPr>
          <p:spPr>
            <a:xfrm>
              <a:off x="11064118" y="11341441"/>
              <a:ext cx="1096457" cy="28510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smtClean="0">
                  <a:solidFill>
                    <a:srgbClr val="000000"/>
                  </a:solidFill>
                  <a:latin typeface="Arial"/>
                </a:rPr>
                <a:t>local oscillator (LO)</a:t>
              </a:r>
              <a:endParaRPr kumimoji="0" sz="1200" b="0" i="0" u="none" strike="noStrike" kern="0" cap="none" spc="0" normalizeH="0" baseline="0" noProof="0" dirty="0" smtClean="0">
                <a:ln>
                  <a:noFill/>
                </a:ln>
                <a:solidFill>
                  <a:prstClr val="black"/>
                </a:solidFill>
                <a:effectLst/>
                <a:uLnTx/>
                <a:uFillTx/>
              </a:endParaRPr>
            </a:p>
          </p:txBody>
        </p:sp>
        <p:sp>
          <p:nvSpPr>
            <p:cNvPr id="203" name="CustomShape 18 16"/>
            <p:cNvSpPr/>
            <p:nvPr/>
          </p:nvSpPr>
          <p:spPr>
            <a:xfrm>
              <a:off x="11462166" y="12857536"/>
              <a:ext cx="1412821" cy="28510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smtClean="0">
                  <a:solidFill>
                    <a:srgbClr val="000000"/>
                  </a:solidFill>
                  <a:latin typeface="Arial"/>
                </a:rPr>
                <a:t>quantum signal (qSig)</a:t>
              </a:r>
              <a:endParaRPr kumimoji="0" sz="1200" b="0" i="0" u="none" strike="noStrike" kern="0" cap="none" spc="0" normalizeH="0" baseline="0" noProof="0" dirty="0" smtClean="0">
                <a:ln>
                  <a:noFill/>
                </a:ln>
                <a:solidFill>
                  <a:prstClr val="black"/>
                </a:solidFill>
                <a:effectLst/>
                <a:uLnTx/>
                <a:uFillTx/>
              </a:endParaRPr>
            </a:p>
          </p:txBody>
        </p:sp>
        <p:sp>
          <p:nvSpPr>
            <p:cNvPr id="204" name="CustomShape 18 17"/>
            <p:cNvSpPr/>
            <p:nvPr/>
          </p:nvSpPr>
          <p:spPr>
            <a:xfrm rot="16200000">
              <a:off x="12340456" y="12038650"/>
              <a:ext cx="733164" cy="237461"/>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smtClean="0">
                  <a:solidFill>
                    <a:srgbClr val="000000"/>
                  </a:solidFill>
                  <a:latin typeface="Arial"/>
                </a:rPr>
                <a:t>MUX </a:t>
              </a:r>
              <a:endParaRPr kumimoji="0" sz="1200" b="0" i="0" u="none" strike="noStrike" kern="0" cap="none" spc="0" normalizeH="0" baseline="0" noProof="0" dirty="0" smtClean="0">
                <a:ln>
                  <a:noFill/>
                </a:ln>
                <a:solidFill>
                  <a:prstClr val="black"/>
                </a:solidFill>
                <a:effectLst/>
                <a:uLnTx/>
                <a:uFillTx/>
              </a:endParaRPr>
            </a:p>
          </p:txBody>
        </p:sp>
        <p:sp>
          <p:nvSpPr>
            <p:cNvPr id="206" name="CustomShape 18 18"/>
            <p:cNvSpPr/>
            <p:nvPr/>
          </p:nvSpPr>
          <p:spPr>
            <a:xfrm rot="16200000">
              <a:off x="14022567" y="12076983"/>
              <a:ext cx="423951" cy="237461"/>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smtClean="0">
                  <a:solidFill>
                    <a:srgbClr val="000000"/>
                  </a:solidFill>
                  <a:latin typeface="Arial"/>
                </a:rPr>
                <a:t>DEMUX </a:t>
              </a:r>
              <a:endParaRPr kumimoji="0" sz="1200" b="0" i="0" u="none" strike="noStrike" kern="0" cap="none" spc="0" normalizeH="0" baseline="0" noProof="0" dirty="0" smtClean="0">
                <a:ln>
                  <a:noFill/>
                </a:ln>
                <a:solidFill>
                  <a:prstClr val="black"/>
                </a:solidFill>
                <a:effectLst/>
                <a:uLnTx/>
                <a:uFillTx/>
              </a:endParaRPr>
            </a:p>
          </p:txBody>
        </p:sp>
        <p:sp>
          <p:nvSpPr>
            <p:cNvPr id="217" name="CustomShape 18 19"/>
            <p:cNvSpPr/>
            <p:nvPr/>
          </p:nvSpPr>
          <p:spPr>
            <a:xfrm>
              <a:off x="15364831" y="11946247"/>
              <a:ext cx="733164" cy="507725"/>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lang="en-US" sz="1400" kern="0" smtClean="0">
                  <a:solidFill>
                    <a:schemeClr val="bg1"/>
                  </a:solidFill>
                  <a:latin typeface="Arial"/>
                </a:rPr>
                <a:t>coherent</a:t>
              </a:r>
              <a:endParaRPr lang="en-US" sz="1400" kern="0" dirty="0" smtClean="0">
                <a:solidFill>
                  <a:schemeClr val="bg1"/>
                </a:solid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lang="en-US" sz="1400" kern="0" dirty="0" smtClean="0">
                  <a:solidFill>
                    <a:schemeClr val="bg1"/>
                  </a:solidFill>
                  <a:latin typeface="Arial"/>
                </a:rPr>
                <a:t>detection </a:t>
              </a:r>
              <a:endParaRPr kumimoji="0" sz="1400" b="0" i="0" u="none" strike="noStrike" kern="0" cap="none" spc="0" normalizeH="0" baseline="0" noProof="0" dirty="0" smtClean="0">
                <a:ln>
                  <a:noFill/>
                </a:ln>
                <a:solidFill>
                  <a:schemeClr val="bg1"/>
                </a:solidFill>
                <a:effectLst/>
                <a:uLnTx/>
                <a:uFillTx/>
              </a:endParaRPr>
            </a:p>
          </p:txBody>
        </p:sp>
        <p:sp>
          <p:nvSpPr>
            <p:cNvPr id="219" name="Rectangle 218"/>
            <p:cNvSpPr/>
            <p:nvPr/>
          </p:nvSpPr>
          <p:spPr>
            <a:xfrm>
              <a:off x="9277530" y="11223198"/>
              <a:ext cx="3773400" cy="1906860"/>
            </a:xfrm>
            <a:prstGeom prst="rect">
              <a:avLst/>
            </a:prstGeom>
            <a:noFill/>
            <a:ln>
              <a:solidFill>
                <a:schemeClr val="tx1">
                  <a:alpha val="63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4" name="Rectangle 223"/>
            <p:cNvSpPr/>
            <p:nvPr/>
          </p:nvSpPr>
          <p:spPr>
            <a:xfrm>
              <a:off x="13954387" y="11223198"/>
              <a:ext cx="2346155" cy="1906860"/>
            </a:xfrm>
            <a:prstGeom prst="rect">
              <a:avLst/>
            </a:prstGeom>
            <a:noFill/>
            <a:ln>
              <a:solidFill>
                <a:schemeClr val="tx1">
                  <a:alpha val="63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5" name="CustomShape 18 20"/>
            <p:cNvSpPr/>
            <p:nvPr/>
          </p:nvSpPr>
          <p:spPr>
            <a:xfrm>
              <a:off x="13883088" y="11247164"/>
              <a:ext cx="891944" cy="28510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b="1" kern="0" dirty="0" smtClean="0">
                  <a:solidFill>
                    <a:srgbClr val="000000"/>
                  </a:solidFill>
                  <a:latin typeface="Arial"/>
                </a:rPr>
                <a:t>Bob</a:t>
              </a:r>
              <a:endParaRPr kumimoji="0" sz="1800" b="1" i="0" u="none" strike="noStrike" kern="0" cap="none" spc="0" normalizeH="0" baseline="0" noProof="0" dirty="0" smtClean="0">
                <a:ln>
                  <a:noFill/>
                </a:ln>
                <a:solidFill>
                  <a:prstClr val="black"/>
                </a:solidFill>
                <a:effectLst/>
                <a:uLnTx/>
                <a:uFillTx/>
              </a:endParaRPr>
            </a:p>
          </p:txBody>
        </p:sp>
        <p:sp>
          <p:nvSpPr>
            <p:cNvPr id="226" name="CustomShape 18 21"/>
            <p:cNvSpPr/>
            <p:nvPr/>
          </p:nvSpPr>
          <p:spPr>
            <a:xfrm>
              <a:off x="9300092" y="12688996"/>
              <a:ext cx="891944" cy="28510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b="1" kern="0" dirty="0" smtClean="0">
                  <a:solidFill>
                    <a:srgbClr val="000000"/>
                  </a:solidFill>
                  <a:latin typeface="Arial"/>
                </a:rPr>
                <a:t>Alice</a:t>
              </a:r>
              <a:endParaRPr kumimoji="0" sz="1800" b="1" i="0" u="none" strike="noStrike" kern="0" cap="none" spc="0" normalizeH="0" baseline="0" noProof="0" dirty="0" smtClean="0">
                <a:ln>
                  <a:noFill/>
                </a:ln>
                <a:solidFill>
                  <a:prstClr val="black"/>
                </a:solidFill>
                <a:effectLst/>
                <a:uLnTx/>
                <a:uFillTx/>
              </a:endParaRPr>
            </a:p>
          </p:txBody>
        </p:sp>
        <p:grpSp>
          <p:nvGrpSpPr>
            <p:cNvPr id="227" name="Group 226"/>
            <p:cNvGrpSpPr/>
            <p:nvPr/>
          </p:nvGrpSpPr>
          <p:grpSpPr>
            <a:xfrm>
              <a:off x="10116010" y="11620414"/>
              <a:ext cx="799664" cy="971038"/>
              <a:chOff x="1858259" y="1041117"/>
              <a:chExt cx="1284923" cy="971038"/>
            </a:xfrm>
          </p:grpSpPr>
          <p:sp>
            <p:nvSpPr>
              <p:cNvPr id="264" name="CustomShape 6 8"/>
              <p:cNvSpPr/>
              <p:nvPr/>
            </p:nvSpPr>
            <p:spPr>
              <a:xfrm>
                <a:off x="2471370" y="1518438"/>
                <a:ext cx="641884" cy="472037"/>
              </a:xfrm>
              <a:prstGeom prst="curvedConnector3">
                <a:avLst>
                  <a:gd name="adj1" fmla="val 41619"/>
                </a:avLst>
              </a:prstGeom>
              <a:noFill/>
              <a:ln w="31680">
                <a:solidFill>
                  <a:schemeClr val="tx1"/>
                </a:solidFill>
                <a:round/>
              </a:ln>
            </p:spPr>
          </p:sp>
          <p:sp>
            <p:nvSpPr>
              <p:cNvPr id="265" name="CustomShape 6 9"/>
              <p:cNvSpPr/>
              <p:nvPr/>
            </p:nvSpPr>
            <p:spPr>
              <a:xfrm flipV="1">
                <a:off x="2467455" y="1041117"/>
                <a:ext cx="675727" cy="477321"/>
              </a:xfrm>
              <a:prstGeom prst="curvedConnector3">
                <a:avLst>
                  <a:gd name="adj1" fmla="val 42663"/>
                </a:avLst>
              </a:prstGeom>
              <a:noFill/>
              <a:ln w="31680">
                <a:solidFill>
                  <a:schemeClr val="tx1"/>
                </a:solidFill>
                <a:round/>
              </a:ln>
            </p:spPr>
          </p:sp>
          <p:sp>
            <p:nvSpPr>
              <p:cNvPr id="266" name="CustomShape 6 10"/>
              <p:cNvSpPr/>
              <p:nvPr/>
            </p:nvSpPr>
            <p:spPr>
              <a:xfrm flipH="1">
                <a:off x="1858259" y="1519878"/>
                <a:ext cx="615070" cy="492277"/>
              </a:xfrm>
              <a:prstGeom prst="curvedConnector3">
                <a:avLst>
                  <a:gd name="adj1" fmla="val 46034"/>
                </a:avLst>
              </a:prstGeom>
              <a:noFill/>
              <a:ln w="31680">
                <a:solidFill>
                  <a:schemeClr val="tx1"/>
                </a:solidFill>
                <a:round/>
              </a:ln>
            </p:spPr>
          </p:sp>
          <p:sp>
            <p:nvSpPr>
              <p:cNvPr id="267" name="CustomShape 5"/>
              <p:cNvSpPr/>
              <p:nvPr/>
            </p:nvSpPr>
            <p:spPr>
              <a:xfrm rot="10800000">
                <a:off x="1896012" y="1059102"/>
                <a:ext cx="577364" cy="460776"/>
              </a:xfrm>
              <a:prstGeom prst="curvedConnector3">
                <a:avLst>
                  <a:gd name="adj1" fmla="val 50000"/>
                </a:avLst>
              </a:prstGeom>
              <a:noFill/>
              <a:ln w="28575">
                <a:solidFill>
                  <a:schemeClr val="tx1"/>
                </a:solidFill>
                <a:round/>
              </a:ln>
            </p:spPr>
          </p:sp>
        </p:grpSp>
        <p:sp>
          <p:nvSpPr>
            <p:cNvPr id="228" name="CustomShape 18 22"/>
            <p:cNvSpPr/>
            <p:nvPr/>
          </p:nvSpPr>
          <p:spPr>
            <a:xfrm>
              <a:off x="14517637" y="11683296"/>
              <a:ext cx="891944" cy="28510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smtClean="0">
                  <a:solidFill>
                    <a:srgbClr val="000000"/>
                  </a:solidFill>
                  <a:latin typeface="Arial"/>
                </a:rPr>
                <a:t>LO</a:t>
              </a:r>
              <a:endParaRPr kumimoji="0" sz="1400" b="0" i="0" u="none" strike="noStrike" kern="0" cap="none" spc="0" normalizeH="0" baseline="0" noProof="0" dirty="0" smtClean="0">
                <a:ln>
                  <a:noFill/>
                </a:ln>
                <a:solidFill>
                  <a:prstClr val="black"/>
                </a:solidFill>
                <a:effectLst/>
                <a:uLnTx/>
                <a:uFillTx/>
              </a:endParaRPr>
            </a:p>
          </p:txBody>
        </p:sp>
        <p:grpSp>
          <p:nvGrpSpPr>
            <p:cNvPr id="229" name="Group 228"/>
            <p:cNvGrpSpPr/>
            <p:nvPr/>
          </p:nvGrpSpPr>
          <p:grpSpPr>
            <a:xfrm>
              <a:off x="9277530" y="11416067"/>
              <a:ext cx="1063463" cy="438053"/>
              <a:chOff x="1044047" y="828226"/>
              <a:chExt cx="1063463" cy="438053"/>
            </a:xfrm>
          </p:grpSpPr>
          <p:sp>
            <p:nvSpPr>
              <p:cNvPr id="262" name="CustomShape 17 7"/>
              <p:cNvSpPr/>
              <p:nvPr/>
            </p:nvSpPr>
            <p:spPr>
              <a:xfrm>
                <a:off x="1163553" y="828226"/>
                <a:ext cx="795000" cy="438053"/>
              </a:xfrm>
              <a:prstGeom prst="parallelogram">
                <a:avLst>
                  <a:gd name="adj" fmla="val 25000"/>
                </a:avLst>
              </a:prstGeom>
              <a:solidFill>
                <a:srgbClr val="808080"/>
              </a:solidFill>
              <a:ln w="25560">
                <a:noFill/>
              </a:ln>
            </p:spPr>
          </p:sp>
          <p:sp>
            <p:nvSpPr>
              <p:cNvPr id="263" name="CustomShape 18 23"/>
              <p:cNvSpPr/>
              <p:nvPr/>
            </p:nvSpPr>
            <p:spPr>
              <a:xfrm>
                <a:off x="1044047" y="888460"/>
                <a:ext cx="1063463" cy="36536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smtClean="0">
                    <a:solidFill>
                      <a:schemeClr val="bg1"/>
                    </a:solidFill>
                    <a:latin typeface="Arial"/>
                  </a:rPr>
                  <a:t>laser</a:t>
                </a:r>
                <a:endParaRPr kumimoji="0" sz="1400" b="0" i="0" u="none" strike="noStrike" kern="0" cap="none" spc="0" normalizeH="0" baseline="0" noProof="0" dirty="0" smtClean="0">
                  <a:ln>
                    <a:noFill/>
                  </a:ln>
                  <a:solidFill>
                    <a:schemeClr val="bg1"/>
                  </a:solidFill>
                  <a:effectLst/>
                  <a:uLnTx/>
                  <a:uFillTx/>
                </a:endParaRPr>
              </a:p>
            </p:txBody>
          </p:sp>
        </p:grpSp>
        <p:grpSp>
          <p:nvGrpSpPr>
            <p:cNvPr id="230" name="Group 229"/>
            <p:cNvGrpSpPr/>
            <p:nvPr/>
          </p:nvGrpSpPr>
          <p:grpSpPr>
            <a:xfrm>
              <a:off x="13348112" y="11981879"/>
              <a:ext cx="370267" cy="410646"/>
              <a:chOff x="5212431" y="4474143"/>
              <a:chExt cx="552946" cy="605570"/>
            </a:xfrm>
          </p:grpSpPr>
          <p:sp>
            <p:nvSpPr>
              <p:cNvPr id="248" name="Can 247"/>
              <p:cNvSpPr/>
              <p:nvPr/>
            </p:nvSpPr>
            <p:spPr>
              <a:xfrm>
                <a:off x="5212538" y="4968835"/>
                <a:ext cx="552839" cy="110878"/>
              </a:xfrm>
              <a:prstGeom prst="can">
                <a:avLst>
                  <a:gd name="adj" fmla="val 50000"/>
                </a:avLst>
              </a:prstGeom>
              <a:solidFill>
                <a:schemeClr val="tx2"/>
              </a:solidFill>
              <a:ln w="9525">
                <a:solidFill>
                  <a:schemeClr val="tx2"/>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9" name="Group 248"/>
              <p:cNvGrpSpPr/>
              <p:nvPr/>
            </p:nvGrpSpPr>
            <p:grpSpPr>
              <a:xfrm>
                <a:off x="5277572" y="4732951"/>
                <a:ext cx="422665" cy="275027"/>
                <a:chOff x="1530028" y="4595042"/>
                <a:chExt cx="533535" cy="510684"/>
              </a:xfrm>
            </p:grpSpPr>
            <p:sp>
              <p:nvSpPr>
                <p:cNvPr id="257" name="Can 256"/>
                <p:cNvSpPr/>
                <p:nvPr/>
              </p:nvSpPr>
              <p:spPr>
                <a:xfrm>
                  <a:off x="1530163" y="48998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an 257"/>
                <p:cNvSpPr/>
                <p:nvPr/>
              </p:nvSpPr>
              <p:spPr>
                <a:xfrm>
                  <a:off x="1530163" y="48236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an 258"/>
                <p:cNvSpPr/>
                <p:nvPr/>
              </p:nvSpPr>
              <p:spPr>
                <a:xfrm>
                  <a:off x="1530163" y="47474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an 259"/>
                <p:cNvSpPr/>
                <p:nvPr/>
              </p:nvSpPr>
              <p:spPr>
                <a:xfrm>
                  <a:off x="1530163" y="46712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an 260"/>
                <p:cNvSpPr/>
                <p:nvPr/>
              </p:nvSpPr>
              <p:spPr>
                <a:xfrm>
                  <a:off x="1530028" y="45950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50" name="Can 249"/>
              <p:cNvSpPr/>
              <p:nvPr/>
            </p:nvSpPr>
            <p:spPr>
              <a:xfrm>
                <a:off x="5277679" y="4691914"/>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an 250"/>
              <p:cNvSpPr/>
              <p:nvPr/>
            </p:nvSpPr>
            <p:spPr>
              <a:xfrm>
                <a:off x="5277679" y="4650877"/>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an 251"/>
              <p:cNvSpPr/>
              <p:nvPr/>
            </p:nvSpPr>
            <p:spPr>
              <a:xfrm>
                <a:off x="5277679" y="4609840"/>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an 252"/>
              <p:cNvSpPr/>
              <p:nvPr/>
            </p:nvSpPr>
            <p:spPr>
              <a:xfrm>
                <a:off x="5277679" y="4568802"/>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an 253"/>
              <p:cNvSpPr/>
              <p:nvPr/>
            </p:nvSpPr>
            <p:spPr>
              <a:xfrm>
                <a:off x="5277572" y="4527765"/>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an 254"/>
              <p:cNvSpPr/>
              <p:nvPr/>
            </p:nvSpPr>
            <p:spPr>
              <a:xfrm>
                <a:off x="5212431" y="4474143"/>
                <a:ext cx="552839" cy="110878"/>
              </a:xfrm>
              <a:prstGeom prst="can">
                <a:avLst>
                  <a:gd name="adj" fmla="val 50000"/>
                </a:avLst>
              </a:prstGeom>
              <a:solidFill>
                <a:schemeClr val="tx2"/>
              </a:solidFill>
              <a:ln w="9525">
                <a:solidFill>
                  <a:schemeClr val="tx2"/>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33" name="Straight Arrow Connector 232"/>
            <p:cNvCxnSpPr/>
            <p:nvPr/>
          </p:nvCxnSpPr>
          <p:spPr>
            <a:xfrm flipV="1">
              <a:off x="12203938" y="12633302"/>
              <a:ext cx="166994" cy="2450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0" name="CustomShape 35 2 2"/>
            <p:cNvSpPr/>
            <p:nvPr/>
          </p:nvSpPr>
          <p:spPr>
            <a:xfrm>
              <a:off x="10667191" y="12114095"/>
              <a:ext cx="868690" cy="258071"/>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prstClr val="black"/>
                </a:solidFill>
                <a:effectLst/>
                <a:uLnTx/>
                <a:uFillTx/>
              </a:endParaRPr>
            </a:p>
          </p:txBody>
        </p:sp>
        <p:sp>
          <p:nvSpPr>
            <p:cNvPr id="241" name="CustomShape 35 2 3"/>
            <p:cNvSpPr/>
            <p:nvPr/>
          </p:nvSpPr>
          <p:spPr>
            <a:xfrm>
              <a:off x="13098672" y="12413682"/>
              <a:ext cx="868690" cy="530523"/>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0" i="0" u="none" strike="noStrike" kern="0" cap="none" spc="0" normalizeH="0" baseline="0" noProof="0" smtClean="0">
                  <a:ln>
                    <a:noFill/>
                  </a:ln>
                  <a:solidFill>
                    <a:srgbClr val="000000"/>
                  </a:solidFill>
                  <a:effectLst/>
                  <a:uLnTx/>
                  <a:uFillTx/>
                  <a:latin typeface="Arial"/>
                </a:rPr>
                <a:t>quantum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0" i="0" u="none" strike="noStrike" kern="0" cap="none" spc="0" normalizeH="0" baseline="0" noProof="0" smtClean="0">
                  <a:ln>
                    <a:noFill/>
                  </a:ln>
                  <a:solidFill>
                    <a:srgbClr val="000000"/>
                  </a:solidFill>
                  <a:effectLst/>
                  <a:uLnTx/>
                  <a:uFillTx/>
                  <a:latin typeface="Arial"/>
                </a:rPr>
                <a:t>channel</a:t>
              </a:r>
            </a:p>
          </p:txBody>
        </p:sp>
        <p:sp>
          <p:nvSpPr>
            <p:cNvPr id="245" name="CustomShape 18 24"/>
            <p:cNvSpPr/>
            <p:nvPr/>
          </p:nvSpPr>
          <p:spPr>
            <a:xfrm>
              <a:off x="14701586" y="12381409"/>
              <a:ext cx="507402" cy="28510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smtClean="0">
                  <a:solidFill>
                    <a:srgbClr val="000000"/>
                  </a:solidFill>
                  <a:latin typeface="Arial"/>
                </a:rPr>
                <a:t>qSig</a:t>
              </a:r>
              <a:endParaRPr kumimoji="0" sz="1400" b="0" i="0" u="none" strike="noStrike" kern="0" cap="none" spc="0" normalizeH="0" baseline="0" noProof="0" dirty="0" smtClean="0">
                <a:ln>
                  <a:noFill/>
                </a:ln>
                <a:solidFill>
                  <a:prstClr val="black"/>
                </a:solidFill>
                <a:effectLst/>
                <a:uLnTx/>
                <a:uFillTx/>
              </a:endParaRPr>
            </a:p>
          </p:txBody>
        </p:sp>
        <p:sp>
          <p:nvSpPr>
            <p:cNvPr id="246" name="Rectangle 245"/>
            <p:cNvSpPr/>
            <p:nvPr/>
          </p:nvSpPr>
          <p:spPr>
            <a:xfrm>
              <a:off x="10858115" y="12196056"/>
              <a:ext cx="1137008" cy="656588"/>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TextBox 246"/>
            <p:cNvSpPr txBox="1"/>
            <p:nvPr/>
          </p:nvSpPr>
          <p:spPr>
            <a:xfrm>
              <a:off x="10857257" y="12204672"/>
              <a:ext cx="1137940" cy="605908"/>
            </a:xfrm>
            <a:prstGeom prst="rect">
              <a:avLst/>
            </a:prstGeom>
            <a:noFill/>
          </p:spPr>
          <p:txBody>
            <a:bodyPr wrap="square" rtlCol="0">
              <a:spAutoFit/>
            </a:bodyPr>
            <a:lstStyle/>
            <a:p>
              <a:pPr algn="ctr"/>
              <a:r>
                <a:rPr lang="en-US" sz="1400" smtClean="0">
                  <a:latin typeface="Arial" panose="020B0604020202020204" pitchFamily="34" charset="0"/>
                  <a:cs typeface="Arial" panose="020B0604020202020204" pitchFamily="34" charset="0"/>
                </a:rPr>
                <a:t>Modulation &amp;</a:t>
              </a:r>
            </a:p>
            <a:p>
              <a:pPr algn="ctr"/>
              <a:r>
                <a:rPr lang="en-US" sz="1400" smtClean="0">
                  <a:latin typeface="Arial" panose="020B0604020202020204" pitchFamily="34" charset="0"/>
                  <a:cs typeface="Arial" panose="020B0604020202020204" pitchFamily="34" charset="0"/>
                </a:rPr>
                <a:t>attenuation to </a:t>
              </a:r>
            </a:p>
            <a:p>
              <a:pPr algn="ctr"/>
              <a:r>
                <a:rPr lang="en-US" sz="1400">
                  <a:latin typeface="Arial" panose="020B0604020202020204" pitchFamily="34" charset="0"/>
                  <a:cs typeface="Arial" panose="020B0604020202020204" pitchFamily="34" charset="0"/>
                </a:rPr>
                <a:t>q</a:t>
              </a:r>
              <a:r>
                <a:rPr lang="en-US" sz="1400" smtClean="0">
                  <a:latin typeface="Arial" panose="020B0604020202020204" pitchFamily="34" charset="0"/>
                  <a:cs typeface="Arial" panose="020B0604020202020204" pitchFamily="34" charset="0"/>
                </a:rPr>
                <a:t>uantum level</a:t>
              </a:r>
              <a:endParaRPr lang="en-US" sz="1400">
                <a:latin typeface="Arial" panose="020B0604020202020204" pitchFamily="34" charset="0"/>
                <a:cs typeface="Arial" panose="020B0604020202020204" pitchFamily="34" charset="0"/>
              </a:endParaRPr>
            </a:p>
          </p:txBody>
        </p:sp>
      </p:grpSp>
      <p:sp>
        <p:nvSpPr>
          <p:cNvPr id="450" name="TextBox 449"/>
          <p:cNvSpPr txBox="1"/>
          <p:nvPr/>
        </p:nvSpPr>
        <p:spPr>
          <a:xfrm>
            <a:off x="19548000" y="13346020"/>
            <a:ext cx="9013080" cy="461665"/>
          </a:xfrm>
          <a:prstGeom prst="rect">
            <a:avLst/>
          </a:prstGeom>
          <a:noFill/>
        </p:spPr>
        <p:txBody>
          <a:bodyPr wrap="square" rtlCol="0">
            <a:spAutoFit/>
          </a:bodyPr>
          <a:lstStyle/>
          <a:p>
            <a:r>
              <a:rPr lang="en-US" sz="2400" smtClean="0"/>
              <a:t>Expression </a:t>
            </a:r>
            <a:r>
              <a:rPr lang="en-US" sz="2400"/>
              <a:t>for output current of balanced heterdoyne receiver:</a:t>
            </a:r>
            <a:endParaRPr lang="en-US" sz="2400" dirty="0" smtClean="0"/>
          </a:p>
        </p:txBody>
      </p:sp>
      <p:grpSp>
        <p:nvGrpSpPr>
          <p:cNvPr id="513" name="Group 512"/>
          <p:cNvGrpSpPr/>
          <p:nvPr/>
        </p:nvGrpSpPr>
        <p:grpSpPr>
          <a:xfrm>
            <a:off x="9271137" y="13472319"/>
            <a:ext cx="4262300" cy="2199740"/>
            <a:chOff x="3761144" y="2660915"/>
            <a:chExt cx="4262300" cy="2199740"/>
          </a:xfrm>
        </p:grpSpPr>
        <p:cxnSp>
          <p:nvCxnSpPr>
            <p:cNvPr id="514" name="Straight Connector 513"/>
            <p:cNvCxnSpPr/>
            <p:nvPr/>
          </p:nvCxnSpPr>
          <p:spPr>
            <a:xfrm>
              <a:off x="3918358" y="3210203"/>
              <a:ext cx="600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p:cNvCxnSpPr/>
            <p:nvPr/>
          </p:nvCxnSpPr>
          <p:spPr>
            <a:xfrm>
              <a:off x="3918358" y="3963197"/>
              <a:ext cx="600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6" name="Right Bracket 515"/>
            <p:cNvSpPr/>
            <p:nvPr/>
          </p:nvSpPr>
          <p:spPr>
            <a:xfrm>
              <a:off x="6115149" y="2784269"/>
              <a:ext cx="169626" cy="734849"/>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7" name="Oval 516"/>
            <p:cNvSpPr/>
            <p:nvPr/>
          </p:nvSpPr>
          <p:spPr>
            <a:xfrm>
              <a:off x="6176305" y="3069336"/>
              <a:ext cx="238027" cy="223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Minus 517"/>
            <p:cNvSpPr/>
            <p:nvPr/>
          </p:nvSpPr>
          <p:spPr>
            <a:xfrm>
              <a:off x="6218842" y="3142177"/>
              <a:ext cx="153866" cy="79048"/>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9" name="Group 518"/>
            <p:cNvGrpSpPr/>
            <p:nvPr/>
          </p:nvGrpSpPr>
          <p:grpSpPr>
            <a:xfrm>
              <a:off x="4718967" y="2778563"/>
              <a:ext cx="1184844" cy="1965400"/>
              <a:chOff x="5256307" y="2778563"/>
              <a:chExt cx="647503" cy="1965400"/>
            </a:xfrm>
          </p:grpSpPr>
          <p:grpSp>
            <p:nvGrpSpPr>
              <p:cNvPr id="553" name="Group 552"/>
              <p:cNvGrpSpPr/>
              <p:nvPr/>
            </p:nvGrpSpPr>
            <p:grpSpPr>
              <a:xfrm>
                <a:off x="5256307" y="2778563"/>
                <a:ext cx="644675" cy="738410"/>
                <a:chOff x="5522862" y="2857986"/>
                <a:chExt cx="1069975" cy="1225550"/>
              </a:xfrm>
            </p:grpSpPr>
            <p:cxnSp>
              <p:nvCxnSpPr>
                <p:cNvPr id="557" name="AutoShape 12 3"/>
                <p:cNvCxnSpPr>
                  <a:cxnSpLocks noChangeShapeType="1"/>
                </p:cNvCxnSpPr>
                <p:nvPr/>
              </p:nvCxnSpPr>
              <p:spPr bwMode="auto">
                <a:xfrm flipV="1">
                  <a:off x="5522862" y="2857986"/>
                  <a:ext cx="1069975" cy="611188"/>
                </a:xfrm>
                <a:prstGeom prst="curvedConnector3">
                  <a:avLst>
                    <a:gd name="adj1" fmla="val 65833"/>
                  </a:avLst>
                </a:prstGeom>
                <a:noFill/>
                <a:ln w="317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8" name="AutoShape 16 3"/>
                <p:cNvCxnSpPr>
                  <a:cxnSpLocks noChangeShapeType="1"/>
                </p:cNvCxnSpPr>
                <p:nvPr/>
              </p:nvCxnSpPr>
              <p:spPr bwMode="auto">
                <a:xfrm>
                  <a:off x="5522862" y="3448536"/>
                  <a:ext cx="1069975" cy="635000"/>
                </a:xfrm>
                <a:prstGeom prst="curvedConnector3">
                  <a:avLst>
                    <a:gd name="adj1" fmla="val 69167"/>
                  </a:avLst>
                </a:prstGeom>
                <a:noFill/>
                <a:ln w="317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54" name="Group 553"/>
              <p:cNvGrpSpPr/>
              <p:nvPr/>
            </p:nvGrpSpPr>
            <p:grpSpPr>
              <a:xfrm>
                <a:off x="5259135" y="4005553"/>
                <a:ext cx="644675" cy="738410"/>
                <a:chOff x="5522862" y="2857986"/>
                <a:chExt cx="1069975" cy="1225550"/>
              </a:xfrm>
            </p:grpSpPr>
            <p:cxnSp>
              <p:nvCxnSpPr>
                <p:cNvPr id="555" name="AutoShape 12 5"/>
                <p:cNvCxnSpPr>
                  <a:cxnSpLocks noChangeShapeType="1"/>
                </p:cNvCxnSpPr>
                <p:nvPr/>
              </p:nvCxnSpPr>
              <p:spPr bwMode="auto">
                <a:xfrm flipV="1">
                  <a:off x="5522862" y="2857986"/>
                  <a:ext cx="1069975" cy="611188"/>
                </a:xfrm>
                <a:prstGeom prst="curvedConnector3">
                  <a:avLst>
                    <a:gd name="adj1" fmla="val 65833"/>
                  </a:avLst>
                </a:prstGeom>
                <a:noFill/>
                <a:ln w="317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6" name="AutoShape 16 5"/>
                <p:cNvCxnSpPr>
                  <a:cxnSpLocks noChangeShapeType="1"/>
                </p:cNvCxnSpPr>
                <p:nvPr/>
              </p:nvCxnSpPr>
              <p:spPr bwMode="auto">
                <a:xfrm>
                  <a:off x="5522862" y="3448536"/>
                  <a:ext cx="1069975" cy="635000"/>
                </a:xfrm>
                <a:prstGeom prst="curvedConnector3">
                  <a:avLst>
                    <a:gd name="adj1" fmla="val 69167"/>
                  </a:avLst>
                </a:prstGeom>
                <a:noFill/>
                <a:ln w="317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520" name="AutoShape 25 3"/>
            <p:cNvSpPr>
              <a:spLocks noChangeArrowheads="1"/>
            </p:cNvSpPr>
            <p:nvPr/>
          </p:nvSpPr>
          <p:spPr bwMode="auto">
            <a:xfrm>
              <a:off x="5860768" y="4623445"/>
              <a:ext cx="258252" cy="237210"/>
            </a:xfrm>
            <a:prstGeom prst="flowChartDelay">
              <a:avLst/>
            </a:prstGeom>
            <a:solidFill>
              <a:schemeClr val="bg2">
                <a:lumMod val="90000"/>
              </a:schemeClr>
            </a:solidFill>
            <a:ln w="9525">
              <a:solidFill>
                <a:schemeClr val="tx1"/>
              </a:solidFill>
              <a:miter lim="800000"/>
              <a:headEnd/>
              <a:tailEnd/>
            </a:ln>
            <a:effectLst/>
            <a:extLst/>
          </p:spPr>
          <p:txBody>
            <a:bodyPr wrap="none" anchor="ctr"/>
            <a:lstStyle/>
            <a:p>
              <a:endParaRPr lang="en-GB" dirty="0"/>
            </a:p>
          </p:txBody>
        </p:sp>
        <p:sp>
          <p:nvSpPr>
            <p:cNvPr id="521" name="AutoShape 26 3"/>
            <p:cNvSpPr>
              <a:spLocks noChangeArrowheads="1"/>
            </p:cNvSpPr>
            <p:nvPr/>
          </p:nvSpPr>
          <p:spPr bwMode="auto">
            <a:xfrm>
              <a:off x="5860768" y="3887905"/>
              <a:ext cx="258252" cy="236253"/>
            </a:xfrm>
            <a:prstGeom prst="flowChartDelay">
              <a:avLst/>
            </a:prstGeom>
            <a:solidFill>
              <a:schemeClr val="bg2">
                <a:lumMod val="90000"/>
              </a:schemeClr>
            </a:solidFill>
            <a:ln w="9525">
              <a:solidFill>
                <a:schemeClr val="tx1"/>
              </a:solidFill>
              <a:miter lim="800000"/>
              <a:headEnd/>
              <a:tailEnd/>
            </a:ln>
            <a:effectLst/>
            <a:extLst/>
          </p:spPr>
          <p:txBody>
            <a:bodyPr wrap="none" anchor="ctr"/>
            <a:lstStyle/>
            <a:p>
              <a:endParaRPr lang="en-GB" dirty="0"/>
            </a:p>
          </p:txBody>
        </p:sp>
        <p:grpSp>
          <p:nvGrpSpPr>
            <p:cNvPr id="522" name="Group 521"/>
            <p:cNvGrpSpPr/>
            <p:nvPr/>
          </p:nvGrpSpPr>
          <p:grpSpPr>
            <a:xfrm>
              <a:off x="5878365" y="3894257"/>
              <a:ext cx="96166" cy="225887"/>
              <a:chOff x="10799919" y="2730734"/>
              <a:chExt cx="180000" cy="422808"/>
            </a:xfrm>
          </p:grpSpPr>
          <p:sp>
            <p:nvSpPr>
              <p:cNvPr id="550" name="Isosceles Triangle 549"/>
              <p:cNvSpPr/>
              <p:nvPr/>
            </p:nvSpPr>
            <p:spPr>
              <a:xfrm>
                <a:off x="10813708" y="2859773"/>
                <a:ext cx="152421" cy="17992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1" name="Straight Connector 550"/>
              <p:cNvCxnSpPr/>
              <p:nvPr/>
            </p:nvCxnSpPr>
            <p:spPr>
              <a:xfrm>
                <a:off x="10799919" y="2862056"/>
                <a:ext cx="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rot="5400000">
                <a:off x="10678515" y="2940175"/>
                <a:ext cx="422808" cy="3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3" name="Group 522"/>
            <p:cNvGrpSpPr/>
            <p:nvPr/>
          </p:nvGrpSpPr>
          <p:grpSpPr>
            <a:xfrm>
              <a:off x="5875965" y="4629107"/>
              <a:ext cx="96166" cy="225887"/>
              <a:chOff x="10799919" y="2730734"/>
              <a:chExt cx="180000" cy="422808"/>
            </a:xfrm>
          </p:grpSpPr>
          <p:sp>
            <p:nvSpPr>
              <p:cNvPr id="547" name="Isosceles Triangle 546"/>
              <p:cNvSpPr/>
              <p:nvPr/>
            </p:nvSpPr>
            <p:spPr>
              <a:xfrm>
                <a:off x="10813708" y="2859773"/>
                <a:ext cx="152421" cy="17992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8" name="Straight Connector 547"/>
              <p:cNvCxnSpPr/>
              <p:nvPr/>
            </p:nvCxnSpPr>
            <p:spPr>
              <a:xfrm>
                <a:off x="10799919" y="2862056"/>
                <a:ext cx="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p:cNvCxnSpPr/>
              <p:nvPr/>
            </p:nvCxnSpPr>
            <p:spPr>
              <a:xfrm rot="5400000">
                <a:off x="10678515" y="2940175"/>
                <a:ext cx="422808" cy="3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4" name="Right Bracket 523"/>
            <p:cNvSpPr/>
            <p:nvPr/>
          </p:nvSpPr>
          <p:spPr>
            <a:xfrm>
              <a:off x="6117977" y="4011259"/>
              <a:ext cx="169626" cy="734849"/>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5" name="Oval 524"/>
            <p:cNvSpPr/>
            <p:nvPr/>
          </p:nvSpPr>
          <p:spPr>
            <a:xfrm>
              <a:off x="6179133" y="4296326"/>
              <a:ext cx="238027" cy="223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Minus 525"/>
            <p:cNvSpPr/>
            <p:nvPr/>
          </p:nvSpPr>
          <p:spPr>
            <a:xfrm>
              <a:off x="6221670" y="4369167"/>
              <a:ext cx="153866" cy="79048"/>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CustomShape 2 1 2"/>
            <p:cNvSpPr/>
            <p:nvPr/>
          </p:nvSpPr>
          <p:spPr>
            <a:xfrm>
              <a:off x="3810105" y="2832331"/>
              <a:ext cx="489569" cy="329761"/>
            </a:xfrm>
            <a:prstGeom prst="rect">
              <a:avLst/>
            </a:prstGeom>
            <a:noFill/>
            <a:ln>
              <a:noFill/>
            </a:ln>
          </p:spPr>
          <p:txBody>
            <a:bodyPr wrap="none" lIns="90000" tIns="45000" rIns="90000" bIns="45000"/>
            <a:lstStyle/>
            <a:p>
              <a:pPr>
                <a:lnSpc>
                  <a:spcPct val="100000"/>
                </a:lnSpc>
              </a:pPr>
              <a:r>
                <a:rPr lang="en-US" sz="1800" smtClean="0">
                  <a:solidFill>
                    <a:srgbClr val="000000"/>
                  </a:solidFill>
                  <a:latin typeface="Arial"/>
                </a:rPr>
                <a:t>LO</a:t>
              </a:r>
              <a:endParaRPr sz="1800" dirty="0"/>
            </a:p>
          </p:txBody>
        </p:sp>
        <p:sp>
          <p:nvSpPr>
            <p:cNvPr id="528" name="CustomShape 2 1 3"/>
            <p:cNvSpPr/>
            <p:nvPr/>
          </p:nvSpPr>
          <p:spPr>
            <a:xfrm>
              <a:off x="3761144" y="3564496"/>
              <a:ext cx="489569" cy="329761"/>
            </a:xfrm>
            <a:prstGeom prst="rect">
              <a:avLst/>
            </a:prstGeom>
            <a:noFill/>
            <a:ln>
              <a:noFill/>
            </a:ln>
          </p:spPr>
          <p:txBody>
            <a:bodyPr wrap="none" lIns="90000" tIns="45000" rIns="90000" bIns="45000"/>
            <a:lstStyle/>
            <a:p>
              <a:pPr>
                <a:lnSpc>
                  <a:spcPct val="100000"/>
                </a:lnSpc>
              </a:pPr>
              <a:r>
                <a:rPr lang="en-US" sz="1800" smtClean="0">
                  <a:solidFill>
                    <a:srgbClr val="000000"/>
                  </a:solidFill>
                  <a:latin typeface="Arial"/>
                </a:rPr>
                <a:t>Sig</a:t>
              </a:r>
              <a:endParaRPr sz="1800" dirty="0"/>
            </a:p>
          </p:txBody>
        </p:sp>
        <p:sp>
          <p:nvSpPr>
            <p:cNvPr id="529" name="Rectangle 528"/>
            <p:cNvSpPr/>
            <p:nvPr/>
          </p:nvSpPr>
          <p:spPr>
            <a:xfrm>
              <a:off x="4525043" y="2736206"/>
              <a:ext cx="1116383" cy="205796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0" name="Group 529"/>
            <p:cNvGrpSpPr/>
            <p:nvPr/>
          </p:nvGrpSpPr>
          <p:grpSpPr>
            <a:xfrm>
              <a:off x="5857940" y="2660915"/>
              <a:ext cx="258252" cy="236253"/>
              <a:chOff x="5857940" y="2660915"/>
              <a:chExt cx="258252" cy="236253"/>
            </a:xfrm>
          </p:grpSpPr>
          <p:sp>
            <p:nvSpPr>
              <p:cNvPr id="542" name="AutoShape 26 2"/>
              <p:cNvSpPr>
                <a:spLocks noChangeArrowheads="1"/>
              </p:cNvSpPr>
              <p:nvPr/>
            </p:nvSpPr>
            <p:spPr bwMode="auto">
              <a:xfrm>
                <a:off x="5857940" y="2660915"/>
                <a:ext cx="258252" cy="236253"/>
              </a:xfrm>
              <a:prstGeom prst="flowChartDelay">
                <a:avLst/>
              </a:prstGeom>
              <a:solidFill>
                <a:schemeClr val="bg2">
                  <a:lumMod val="90000"/>
                </a:schemeClr>
              </a:solidFill>
              <a:ln w="9525">
                <a:solidFill>
                  <a:schemeClr val="tx1"/>
                </a:solidFill>
                <a:miter lim="800000"/>
                <a:headEnd/>
                <a:tailEnd/>
              </a:ln>
              <a:effectLst/>
              <a:extLst/>
            </p:spPr>
            <p:txBody>
              <a:bodyPr wrap="none" anchor="ctr"/>
              <a:lstStyle/>
              <a:p>
                <a:endParaRPr lang="en-GB" dirty="0"/>
              </a:p>
            </p:txBody>
          </p:sp>
          <p:grpSp>
            <p:nvGrpSpPr>
              <p:cNvPr id="543" name="Group 542"/>
              <p:cNvGrpSpPr/>
              <p:nvPr/>
            </p:nvGrpSpPr>
            <p:grpSpPr>
              <a:xfrm>
                <a:off x="5875537" y="2667267"/>
                <a:ext cx="96166" cy="225887"/>
                <a:chOff x="10799919" y="2730734"/>
                <a:chExt cx="180000" cy="422808"/>
              </a:xfrm>
            </p:grpSpPr>
            <p:sp>
              <p:nvSpPr>
                <p:cNvPr id="544" name="Isosceles Triangle 543"/>
                <p:cNvSpPr/>
                <p:nvPr/>
              </p:nvSpPr>
              <p:spPr>
                <a:xfrm>
                  <a:off x="10813708" y="2859773"/>
                  <a:ext cx="152421" cy="17992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5" name="Straight Connector 544"/>
                <p:cNvCxnSpPr/>
                <p:nvPr/>
              </p:nvCxnSpPr>
              <p:spPr>
                <a:xfrm>
                  <a:off x="10799919" y="2862056"/>
                  <a:ext cx="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p:cNvCxnSpPr/>
                <p:nvPr/>
              </p:nvCxnSpPr>
              <p:spPr>
                <a:xfrm rot="5400000">
                  <a:off x="10678515" y="2940175"/>
                  <a:ext cx="422808" cy="3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31" name="Group 530"/>
            <p:cNvGrpSpPr/>
            <p:nvPr/>
          </p:nvGrpSpPr>
          <p:grpSpPr>
            <a:xfrm>
              <a:off x="5857940" y="3396455"/>
              <a:ext cx="258252" cy="237210"/>
              <a:chOff x="5857940" y="3396455"/>
              <a:chExt cx="258252" cy="237210"/>
            </a:xfrm>
          </p:grpSpPr>
          <p:sp>
            <p:nvSpPr>
              <p:cNvPr id="537" name="AutoShape 25 2"/>
              <p:cNvSpPr>
                <a:spLocks noChangeArrowheads="1"/>
              </p:cNvSpPr>
              <p:nvPr/>
            </p:nvSpPr>
            <p:spPr bwMode="auto">
              <a:xfrm>
                <a:off x="5857940" y="3396455"/>
                <a:ext cx="258252" cy="237210"/>
              </a:xfrm>
              <a:prstGeom prst="flowChartDelay">
                <a:avLst/>
              </a:prstGeom>
              <a:solidFill>
                <a:schemeClr val="bg2">
                  <a:lumMod val="90000"/>
                </a:schemeClr>
              </a:solidFill>
              <a:ln w="9525">
                <a:solidFill>
                  <a:schemeClr val="tx1"/>
                </a:solidFill>
                <a:miter lim="800000"/>
                <a:headEnd/>
                <a:tailEnd/>
              </a:ln>
              <a:effectLst/>
              <a:extLst/>
            </p:spPr>
            <p:txBody>
              <a:bodyPr wrap="none" anchor="ctr"/>
              <a:lstStyle/>
              <a:p>
                <a:endParaRPr lang="en-GB" dirty="0"/>
              </a:p>
            </p:txBody>
          </p:sp>
          <p:grpSp>
            <p:nvGrpSpPr>
              <p:cNvPr id="538" name="Group 537"/>
              <p:cNvGrpSpPr/>
              <p:nvPr/>
            </p:nvGrpSpPr>
            <p:grpSpPr>
              <a:xfrm>
                <a:off x="5873137" y="3402117"/>
                <a:ext cx="96166" cy="225887"/>
                <a:chOff x="10799919" y="2730734"/>
                <a:chExt cx="180000" cy="422808"/>
              </a:xfrm>
            </p:grpSpPr>
            <p:sp>
              <p:nvSpPr>
                <p:cNvPr id="539" name="Isosceles Triangle 538"/>
                <p:cNvSpPr/>
                <p:nvPr/>
              </p:nvSpPr>
              <p:spPr>
                <a:xfrm>
                  <a:off x="10813708" y="2859773"/>
                  <a:ext cx="152421" cy="17992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0" name="Straight Connector 539"/>
                <p:cNvCxnSpPr/>
                <p:nvPr/>
              </p:nvCxnSpPr>
              <p:spPr>
                <a:xfrm>
                  <a:off x="10799919" y="2862056"/>
                  <a:ext cx="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rot="5400000">
                  <a:off x="10678515" y="2940175"/>
                  <a:ext cx="422808" cy="3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32" name="CustomShape 2 1 2"/>
            <p:cNvSpPr/>
            <p:nvPr/>
          </p:nvSpPr>
          <p:spPr>
            <a:xfrm>
              <a:off x="4642529" y="3227169"/>
              <a:ext cx="897918" cy="1061404"/>
            </a:xfrm>
            <a:prstGeom prst="rect">
              <a:avLst/>
            </a:prstGeom>
            <a:noFill/>
            <a:ln>
              <a:noFill/>
            </a:ln>
          </p:spPr>
          <p:txBody>
            <a:bodyPr wrap="none" lIns="90000" tIns="45000" rIns="90000" bIns="45000"/>
            <a:lstStyle/>
            <a:p>
              <a:pPr>
                <a:lnSpc>
                  <a:spcPct val="100000"/>
                </a:lnSpc>
              </a:pPr>
              <a:r>
                <a:rPr lang="en-US" sz="1800" smtClean="0">
                  <a:solidFill>
                    <a:schemeClr val="bg1"/>
                  </a:solidFill>
                  <a:latin typeface="Arial"/>
                </a:rPr>
                <a:t>90 deg</a:t>
              </a:r>
            </a:p>
            <a:p>
              <a:pPr>
                <a:lnSpc>
                  <a:spcPct val="100000"/>
                </a:lnSpc>
              </a:pPr>
              <a:r>
                <a:rPr lang="en-US" sz="1800" smtClean="0">
                  <a:solidFill>
                    <a:schemeClr val="bg1"/>
                  </a:solidFill>
                  <a:latin typeface="Arial"/>
                </a:rPr>
                <a:t>optical</a:t>
              </a:r>
            </a:p>
            <a:p>
              <a:pPr>
                <a:lnSpc>
                  <a:spcPct val="100000"/>
                </a:lnSpc>
              </a:pPr>
              <a:r>
                <a:rPr lang="en-US" sz="1800" smtClean="0">
                  <a:solidFill>
                    <a:schemeClr val="bg1"/>
                  </a:solidFill>
                  <a:latin typeface="Arial"/>
                </a:rPr>
                <a:t>hybrid</a:t>
              </a:r>
              <a:endParaRPr sz="1800" dirty="0">
                <a:solidFill>
                  <a:schemeClr val="bg1"/>
                </a:solidFill>
              </a:endParaRPr>
            </a:p>
          </p:txBody>
        </p:sp>
        <p:sp>
          <p:nvSpPr>
            <p:cNvPr id="533" name="Rectangle 532"/>
            <p:cNvSpPr/>
            <p:nvPr/>
          </p:nvSpPr>
          <p:spPr>
            <a:xfrm>
              <a:off x="6660767" y="2714021"/>
              <a:ext cx="1362677" cy="2057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CustomShape 2 1 2"/>
            <p:cNvSpPr/>
            <p:nvPr/>
          </p:nvSpPr>
          <p:spPr>
            <a:xfrm>
              <a:off x="6700434" y="3042005"/>
              <a:ext cx="1241358" cy="1306549"/>
            </a:xfrm>
            <a:prstGeom prst="rect">
              <a:avLst/>
            </a:prstGeom>
            <a:noFill/>
            <a:ln>
              <a:noFill/>
            </a:ln>
          </p:spPr>
          <p:txBody>
            <a:bodyPr wrap="none" lIns="90000" tIns="45000" rIns="90000" bIns="45000"/>
            <a:lstStyle/>
            <a:p>
              <a:pPr>
                <a:lnSpc>
                  <a:spcPct val="100000"/>
                </a:lnSpc>
              </a:pPr>
              <a:r>
                <a:rPr lang="en-US" sz="1800" smtClean="0">
                  <a:solidFill>
                    <a:schemeClr val="bg1"/>
                  </a:solidFill>
                  <a:latin typeface="Arial"/>
                </a:rPr>
                <a:t>Relatively </a:t>
              </a:r>
            </a:p>
            <a:p>
              <a:pPr>
                <a:lnSpc>
                  <a:spcPct val="100000"/>
                </a:lnSpc>
              </a:pPr>
              <a:r>
                <a:rPr lang="en-US" sz="1800" smtClean="0">
                  <a:solidFill>
                    <a:schemeClr val="bg1"/>
                  </a:solidFill>
                  <a:latin typeface="Arial"/>
                </a:rPr>
                <a:t>simple</a:t>
              </a:r>
            </a:p>
            <a:p>
              <a:pPr>
                <a:lnSpc>
                  <a:spcPct val="100000"/>
                </a:lnSpc>
              </a:pPr>
              <a:r>
                <a:rPr lang="en-US" sz="1800" smtClean="0">
                  <a:solidFill>
                    <a:schemeClr val="bg1"/>
                  </a:solidFill>
                  <a:latin typeface="Arial"/>
                </a:rPr>
                <a:t>analog </a:t>
              </a:r>
            </a:p>
            <a:p>
              <a:pPr>
                <a:lnSpc>
                  <a:spcPct val="100000"/>
                </a:lnSpc>
              </a:pPr>
              <a:r>
                <a:rPr lang="en-US" sz="1800" smtClean="0">
                  <a:solidFill>
                    <a:schemeClr val="bg1"/>
                  </a:solidFill>
                  <a:latin typeface="Arial"/>
                </a:rPr>
                <a:t>electronics</a:t>
              </a:r>
            </a:p>
            <a:p>
              <a:pPr>
                <a:lnSpc>
                  <a:spcPct val="100000"/>
                </a:lnSpc>
              </a:pPr>
              <a:r>
                <a:rPr lang="en-US" sz="1800">
                  <a:solidFill>
                    <a:schemeClr val="bg1"/>
                  </a:solidFill>
                  <a:latin typeface="Arial"/>
                </a:rPr>
                <a:t>p</a:t>
              </a:r>
              <a:r>
                <a:rPr lang="en-US" sz="1800" smtClean="0">
                  <a:solidFill>
                    <a:schemeClr val="bg1"/>
                  </a:solidFill>
                  <a:latin typeface="Arial"/>
                </a:rPr>
                <a:t>rocessing</a:t>
              </a:r>
              <a:endParaRPr sz="1800" dirty="0">
                <a:solidFill>
                  <a:schemeClr val="bg1"/>
                </a:solidFill>
              </a:endParaRPr>
            </a:p>
          </p:txBody>
        </p:sp>
        <p:sp>
          <p:nvSpPr>
            <p:cNvPr id="535" name="Right Arrow 534"/>
            <p:cNvSpPr/>
            <p:nvPr/>
          </p:nvSpPr>
          <p:spPr>
            <a:xfrm flipV="1">
              <a:off x="6412375" y="3151693"/>
              <a:ext cx="240539" cy="546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ight Arrow 535"/>
            <p:cNvSpPr/>
            <p:nvPr/>
          </p:nvSpPr>
          <p:spPr>
            <a:xfrm flipV="1">
              <a:off x="6410940" y="4378683"/>
              <a:ext cx="240539" cy="546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14566565" y="13700919"/>
            <a:ext cx="4377072" cy="1858149"/>
            <a:chOff x="14033165" y="14278428"/>
            <a:chExt cx="4377072" cy="1858149"/>
          </a:xfrm>
        </p:grpSpPr>
        <p:grpSp>
          <p:nvGrpSpPr>
            <p:cNvPr id="47" name="Group 46"/>
            <p:cNvGrpSpPr/>
            <p:nvPr/>
          </p:nvGrpSpPr>
          <p:grpSpPr>
            <a:xfrm>
              <a:off x="16639140" y="14310519"/>
              <a:ext cx="1771097" cy="1826058"/>
              <a:chOff x="16933401" y="15137906"/>
              <a:chExt cx="1771097" cy="1826058"/>
            </a:xfrm>
          </p:grpSpPr>
          <p:sp>
            <p:nvSpPr>
              <p:cNvPr id="580" name="Rectangle 579"/>
              <p:cNvSpPr/>
              <p:nvPr/>
            </p:nvSpPr>
            <p:spPr>
              <a:xfrm>
                <a:off x="16933401" y="15137906"/>
                <a:ext cx="1771097" cy="182605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CustomShape 2 1 2"/>
              <p:cNvSpPr/>
              <p:nvPr/>
            </p:nvSpPr>
            <p:spPr>
              <a:xfrm>
                <a:off x="16957066" y="15386931"/>
                <a:ext cx="1638439" cy="1503575"/>
              </a:xfrm>
              <a:prstGeom prst="rect">
                <a:avLst/>
              </a:prstGeom>
              <a:noFill/>
              <a:ln>
                <a:noFill/>
              </a:ln>
            </p:spPr>
            <p:txBody>
              <a:bodyPr wrap="none" lIns="90000" tIns="45000" rIns="90000" bIns="45000"/>
              <a:lstStyle/>
              <a:p>
                <a:pPr>
                  <a:lnSpc>
                    <a:spcPct val="100000"/>
                  </a:lnSpc>
                </a:pPr>
                <a:r>
                  <a:rPr lang="en-US" sz="1800" smtClean="0">
                    <a:solidFill>
                      <a:schemeClr val="bg1"/>
                    </a:solidFill>
                    <a:latin typeface="Arial"/>
                  </a:rPr>
                  <a:t>Rather complex</a:t>
                </a:r>
              </a:p>
              <a:p>
                <a:pPr>
                  <a:lnSpc>
                    <a:spcPct val="100000"/>
                  </a:lnSpc>
                </a:pPr>
                <a:r>
                  <a:rPr lang="en-US" sz="1800" smtClean="0">
                    <a:solidFill>
                      <a:schemeClr val="bg1"/>
                    </a:solidFill>
                    <a:latin typeface="Arial"/>
                  </a:rPr>
                  <a:t>digital + analog </a:t>
                </a:r>
              </a:p>
              <a:p>
                <a:pPr>
                  <a:lnSpc>
                    <a:spcPct val="100000"/>
                  </a:lnSpc>
                </a:pPr>
                <a:r>
                  <a:rPr lang="en-US" sz="1800" smtClean="0">
                    <a:solidFill>
                      <a:schemeClr val="bg1"/>
                    </a:solidFill>
                    <a:latin typeface="Arial"/>
                  </a:rPr>
                  <a:t>electronics</a:t>
                </a:r>
              </a:p>
              <a:p>
                <a:pPr>
                  <a:lnSpc>
                    <a:spcPct val="100000"/>
                  </a:lnSpc>
                </a:pPr>
                <a:r>
                  <a:rPr lang="en-US" sz="1800" smtClean="0">
                    <a:solidFill>
                      <a:schemeClr val="bg1"/>
                    </a:solidFill>
                    <a:latin typeface="Arial"/>
                  </a:rPr>
                  <a:t>processing</a:t>
                </a:r>
              </a:p>
            </p:txBody>
          </p:sp>
        </p:grpSp>
        <p:grpSp>
          <p:nvGrpSpPr>
            <p:cNvPr id="45" name="Group 44"/>
            <p:cNvGrpSpPr/>
            <p:nvPr/>
          </p:nvGrpSpPr>
          <p:grpSpPr>
            <a:xfrm>
              <a:off x="14033165" y="14278428"/>
              <a:ext cx="2562529" cy="1745973"/>
              <a:chOff x="14298715" y="13577035"/>
              <a:chExt cx="2562529" cy="1745973"/>
            </a:xfrm>
          </p:grpSpPr>
          <p:sp>
            <p:nvSpPr>
              <p:cNvPr id="563" name="Right Bracket 562"/>
              <p:cNvSpPr/>
              <p:nvPr/>
            </p:nvSpPr>
            <p:spPr>
              <a:xfrm>
                <a:off x="16380795" y="13688918"/>
                <a:ext cx="106976" cy="1543464"/>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4" name="Oval 563"/>
              <p:cNvSpPr/>
              <p:nvPr/>
            </p:nvSpPr>
            <p:spPr>
              <a:xfrm>
                <a:off x="16384635" y="14261943"/>
                <a:ext cx="238027" cy="223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Minus 564"/>
              <p:cNvSpPr/>
              <p:nvPr/>
            </p:nvSpPr>
            <p:spPr>
              <a:xfrm>
                <a:off x="16427172" y="14334784"/>
                <a:ext cx="153866" cy="79048"/>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CustomShape 2 1 2"/>
              <p:cNvSpPr/>
              <p:nvPr/>
            </p:nvSpPr>
            <p:spPr>
              <a:xfrm>
                <a:off x="14339268" y="13651637"/>
                <a:ext cx="489569" cy="329761"/>
              </a:xfrm>
              <a:prstGeom prst="rect">
                <a:avLst/>
              </a:prstGeom>
              <a:noFill/>
              <a:ln>
                <a:noFill/>
              </a:ln>
            </p:spPr>
            <p:txBody>
              <a:bodyPr wrap="none" lIns="90000" tIns="45000" rIns="90000" bIns="45000"/>
              <a:lstStyle/>
              <a:p>
                <a:pPr>
                  <a:lnSpc>
                    <a:spcPct val="100000"/>
                  </a:lnSpc>
                </a:pPr>
                <a:r>
                  <a:rPr lang="en-US" sz="1800" smtClean="0">
                    <a:solidFill>
                      <a:srgbClr val="000000"/>
                    </a:solidFill>
                    <a:latin typeface="Arial"/>
                  </a:rPr>
                  <a:t>LO</a:t>
                </a:r>
                <a:endParaRPr sz="1800" dirty="0"/>
              </a:p>
            </p:txBody>
          </p:sp>
          <p:sp>
            <p:nvSpPr>
              <p:cNvPr id="575" name="CustomShape 2 1 3"/>
              <p:cNvSpPr/>
              <p:nvPr/>
            </p:nvSpPr>
            <p:spPr>
              <a:xfrm>
                <a:off x="14298715" y="14859203"/>
                <a:ext cx="489569" cy="329761"/>
              </a:xfrm>
              <a:prstGeom prst="rect">
                <a:avLst/>
              </a:prstGeom>
              <a:noFill/>
              <a:ln>
                <a:noFill/>
              </a:ln>
            </p:spPr>
            <p:txBody>
              <a:bodyPr wrap="none" lIns="90000" tIns="45000" rIns="90000" bIns="45000"/>
              <a:lstStyle/>
              <a:p>
                <a:pPr>
                  <a:lnSpc>
                    <a:spcPct val="100000"/>
                  </a:lnSpc>
                </a:pPr>
                <a:r>
                  <a:rPr lang="en-US" sz="1800" smtClean="0">
                    <a:solidFill>
                      <a:srgbClr val="000000"/>
                    </a:solidFill>
                    <a:latin typeface="Arial"/>
                  </a:rPr>
                  <a:t>Sig</a:t>
                </a:r>
                <a:endParaRPr sz="1800" dirty="0"/>
              </a:p>
            </p:txBody>
          </p:sp>
          <p:grpSp>
            <p:nvGrpSpPr>
              <p:cNvPr id="577" name="Group 576"/>
              <p:cNvGrpSpPr/>
              <p:nvPr/>
            </p:nvGrpSpPr>
            <p:grpSpPr>
              <a:xfrm>
                <a:off x="16105680" y="15086755"/>
                <a:ext cx="258252" cy="236253"/>
                <a:chOff x="5857940" y="2660915"/>
                <a:chExt cx="258252" cy="236253"/>
              </a:xfrm>
            </p:grpSpPr>
            <p:sp>
              <p:nvSpPr>
                <p:cNvPr id="589" name="AutoShape 26 2"/>
                <p:cNvSpPr>
                  <a:spLocks noChangeArrowheads="1"/>
                </p:cNvSpPr>
                <p:nvPr/>
              </p:nvSpPr>
              <p:spPr bwMode="auto">
                <a:xfrm>
                  <a:off x="5857940" y="2660915"/>
                  <a:ext cx="258252" cy="236253"/>
                </a:xfrm>
                <a:prstGeom prst="flowChartDelay">
                  <a:avLst/>
                </a:prstGeom>
                <a:solidFill>
                  <a:schemeClr val="bg2">
                    <a:lumMod val="90000"/>
                  </a:schemeClr>
                </a:solidFill>
                <a:ln w="9525">
                  <a:solidFill>
                    <a:schemeClr val="tx1"/>
                  </a:solidFill>
                  <a:miter lim="800000"/>
                  <a:headEnd/>
                  <a:tailEnd/>
                </a:ln>
                <a:effectLst/>
                <a:extLst/>
              </p:spPr>
              <p:txBody>
                <a:bodyPr wrap="none" anchor="ctr"/>
                <a:lstStyle/>
                <a:p>
                  <a:endParaRPr lang="en-GB" dirty="0"/>
                </a:p>
              </p:txBody>
            </p:sp>
            <p:grpSp>
              <p:nvGrpSpPr>
                <p:cNvPr id="590" name="Group 589"/>
                <p:cNvGrpSpPr/>
                <p:nvPr/>
              </p:nvGrpSpPr>
              <p:grpSpPr>
                <a:xfrm>
                  <a:off x="5875537" y="2667267"/>
                  <a:ext cx="96166" cy="225887"/>
                  <a:chOff x="10799919" y="2730734"/>
                  <a:chExt cx="180000" cy="422808"/>
                </a:xfrm>
              </p:grpSpPr>
              <p:sp>
                <p:nvSpPr>
                  <p:cNvPr id="591" name="Isosceles Triangle 590"/>
                  <p:cNvSpPr/>
                  <p:nvPr/>
                </p:nvSpPr>
                <p:spPr>
                  <a:xfrm>
                    <a:off x="10813708" y="2859773"/>
                    <a:ext cx="152421" cy="17992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2" name="Straight Connector 591"/>
                  <p:cNvCxnSpPr/>
                  <p:nvPr/>
                </p:nvCxnSpPr>
                <p:spPr>
                  <a:xfrm>
                    <a:off x="10799919" y="2862056"/>
                    <a:ext cx="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rot="5400000">
                    <a:off x="10678515" y="2940175"/>
                    <a:ext cx="422808" cy="3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78" name="Group 577"/>
              <p:cNvGrpSpPr/>
              <p:nvPr/>
            </p:nvGrpSpPr>
            <p:grpSpPr>
              <a:xfrm>
                <a:off x="16106209" y="13577035"/>
                <a:ext cx="258252" cy="237210"/>
                <a:chOff x="5857940" y="3396455"/>
                <a:chExt cx="258252" cy="237210"/>
              </a:xfrm>
            </p:grpSpPr>
            <p:sp>
              <p:nvSpPr>
                <p:cNvPr id="584" name="AutoShape 25 2"/>
                <p:cNvSpPr>
                  <a:spLocks noChangeArrowheads="1"/>
                </p:cNvSpPr>
                <p:nvPr/>
              </p:nvSpPr>
              <p:spPr bwMode="auto">
                <a:xfrm>
                  <a:off x="5857940" y="3396455"/>
                  <a:ext cx="258252" cy="237210"/>
                </a:xfrm>
                <a:prstGeom prst="flowChartDelay">
                  <a:avLst/>
                </a:prstGeom>
                <a:solidFill>
                  <a:schemeClr val="bg2">
                    <a:lumMod val="90000"/>
                  </a:schemeClr>
                </a:solidFill>
                <a:ln w="9525">
                  <a:solidFill>
                    <a:schemeClr val="tx1"/>
                  </a:solidFill>
                  <a:miter lim="800000"/>
                  <a:headEnd/>
                  <a:tailEnd/>
                </a:ln>
                <a:effectLst/>
                <a:extLst/>
              </p:spPr>
              <p:txBody>
                <a:bodyPr wrap="none" anchor="ctr"/>
                <a:lstStyle/>
                <a:p>
                  <a:endParaRPr lang="en-GB" dirty="0"/>
                </a:p>
              </p:txBody>
            </p:sp>
            <p:grpSp>
              <p:nvGrpSpPr>
                <p:cNvPr id="585" name="Group 584"/>
                <p:cNvGrpSpPr/>
                <p:nvPr/>
              </p:nvGrpSpPr>
              <p:grpSpPr>
                <a:xfrm>
                  <a:off x="5873137" y="3402117"/>
                  <a:ext cx="96166" cy="225887"/>
                  <a:chOff x="10799919" y="2730734"/>
                  <a:chExt cx="180000" cy="422808"/>
                </a:xfrm>
              </p:grpSpPr>
              <p:sp>
                <p:nvSpPr>
                  <p:cNvPr id="586" name="Isosceles Triangle 585"/>
                  <p:cNvSpPr/>
                  <p:nvPr/>
                </p:nvSpPr>
                <p:spPr>
                  <a:xfrm>
                    <a:off x="10813708" y="2859773"/>
                    <a:ext cx="152421" cy="17992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7" name="Straight Connector 586"/>
                  <p:cNvCxnSpPr/>
                  <p:nvPr/>
                </p:nvCxnSpPr>
                <p:spPr>
                  <a:xfrm>
                    <a:off x="10799919" y="2862056"/>
                    <a:ext cx="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p:cNvCxnSpPr/>
                  <p:nvPr/>
                </p:nvCxnSpPr>
                <p:spPr>
                  <a:xfrm rot="5400000">
                    <a:off x="10678515" y="2940175"/>
                    <a:ext cx="422808" cy="3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82" name="Right Arrow 581"/>
              <p:cNvSpPr/>
              <p:nvPr/>
            </p:nvSpPr>
            <p:spPr>
              <a:xfrm flipV="1">
                <a:off x="16620705" y="14344300"/>
                <a:ext cx="240539" cy="546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6" name="Group 605"/>
              <p:cNvGrpSpPr/>
              <p:nvPr/>
            </p:nvGrpSpPr>
            <p:grpSpPr>
              <a:xfrm>
                <a:off x="15502920" y="13690862"/>
                <a:ext cx="602760" cy="1522566"/>
                <a:chOff x="5522862" y="2857986"/>
                <a:chExt cx="1069975" cy="1225550"/>
              </a:xfrm>
            </p:grpSpPr>
            <p:cxnSp>
              <p:nvCxnSpPr>
                <p:cNvPr id="607" name="AutoShape 12 3"/>
                <p:cNvCxnSpPr>
                  <a:cxnSpLocks noChangeShapeType="1"/>
                </p:cNvCxnSpPr>
                <p:nvPr/>
              </p:nvCxnSpPr>
              <p:spPr bwMode="auto">
                <a:xfrm flipV="1">
                  <a:off x="5522862" y="2857986"/>
                  <a:ext cx="1069975" cy="611188"/>
                </a:xfrm>
                <a:prstGeom prst="curvedConnector3">
                  <a:avLst>
                    <a:gd name="adj1" fmla="val 65833"/>
                  </a:avLst>
                </a:prstGeom>
                <a:noFill/>
                <a:ln w="317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8" name="AutoShape 16 3"/>
                <p:cNvCxnSpPr>
                  <a:cxnSpLocks noChangeShapeType="1"/>
                </p:cNvCxnSpPr>
                <p:nvPr/>
              </p:nvCxnSpPr>
              <p:spPr bwMode="auto">
                <a:xfrm>
                  <a:off x="5522862" y="3448536"/>
                  <a:ext cx="1069975" cy="635000"/>
                </a:xfrm>
                <a:prstGeom prst="curvedConnector3">
                  <a:avLst>
                    <a:gd name="adj1" fmla="val 69167"/>
                  </a:avLst>
                </a:prstGeom>
                <a:noFill/>
                <a:ln w="317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09" name="Group 608"/>
              <p:cNvGrpSpPr/>
              <p:nvPr/>
            </p:nvGrpSpPr>
            <p:grpSpPr>
              <a:xfrm>
                <a:off x="14735150" y="13690800"/>
                <a:ext cx="892356" cy="1522566"/>
                <a:chOff x="5522862" y="2857986"/>
                <a:chExt cx="1069975" cy="1225550"/>
              </a:xfrm>
              <a:scene3d>
                <a:camera prst="orthographicFront">
                  <a:rot lat="0" lon="10800000" rev="0"/>
                </a:camera>
                <a:lightRig rig="threePt" dir="t"/>
              </a:scene3d>
            </p:grpSpPr>
            <p:cxnSp>
              <p:nvCxnSpPr>
                <p:cNvPr id="610" name="AutoShape 12 3"/>
                <p:cNvCxnSpPr>
                  <a:cxnSpLocks noChangeShapeType="1"/>
                </p:cNvCxnSpPr>
                <p:nvPr/>
              </p:nvCxnSpPr>
              <p:spPr bwMode="auto">
                <a:xfrm flipV="1">
                  <a:off x="5522862" y="2857986"/>
                  <a:ext cx="1069975" cy="611188"/>
                </a:xfrm>
                <a:prstGeom prst="curvedConnector3">
                  <a:avLst>
                    <a:gd name="adj1" fmla="val 65833"/>
                  </a:avLst>
                </a:prstGeom>
                <a:noFill/>
                <a:ln w="317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1" name="AutoShape 16 3"/>
                <p:cNvCxnSpPr>
                  <a:cxnSpLocks noChangeShapeType="1"/>
                </p:cNvCxnSpPr>
                <p:nvPr/>
              </p:nvCxnSpPr>
              <p:spPr bwMode="auto">
                <a:xfrm>
                  <a:off x="5522862" y="3448536"/>
                  <a:ext cx="1069975" cy="635000"/>
                </a:xfrm>
                <a:prstGeom prst="curvedConnector3">
                  <a:avLst>
                    <a:gd name="adj1" fmla="val 69167"/>
                  </a:avLst>
                </a:prstGeom>
                <a:noFill/>
                <a:ln w="317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1" name="Rectangle 40"/>
              <p:cNvSpPr/>
              <p:nvPr/>
            </p:nvSpPr>
            <p:spPr>
              <a:xfrm>
                <a:off x="15308267" y="14371617"/>
                <a:ext cx="426417" cy="1297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12" name="TextBox 611"/>
          <p:cNvSpPr txBox="1"/>
          <p:nvPr/>
        </p:nvSpPr>
        <p:spPr>
          <a:xfrm>
            <a:off x="8812056" y="15834519"/>
            <a:ext cx="5559581" cy="1938992"/>
          </a:xfrm>
          <a:prstGeom prst="rect">
            <a:avLst/>
          </a:prstGeom>
          <a:noFill/>
        </p:spPr>
        <p:txBody>
          <a:bodyPr wrap="square" rtlCol="0">
            <a:spAutoFit/>
          </a:bodyPr>
          <a:lstStyle/>
          <a:p>
            <a:pPr marL="342900" indent="-342900">
              <a:buFontTx/>
              <a:buChar char="-"/>
            </a:pPr>
            <a:r>
              <a:rPr lang="en-US" sz="2400" smtClean="0">
                <a:solidFill>
                  <a:srgbClr val="00B050"/>
                </a:solidFill>
              </a:rPr>
              <a:t>Info of signal directly in baseband therefore simple electronics.</a:t>
            </a:r>
            <a:endParaRPr lang="en-US" sz="2400" dirty="0" smtClean="0">
              <a:solidFill>
                <a:srgbClr val="00B050"/>
              </a:solidFill>
            </a:endParaRPr>
          </a:p>
          <a:p>
            <a:pPr marL="342900" indent="-342900">
              <a:buFontTx/>
              <a:buChar char="-"/>
            </a:pPr>
            <a:r>
              <a:rPr lang="en-US" sz="2400" smtClean="0">
                <a:solidFill>
                  <a:srgbClr val="FF0000"/>
                </a:solidFill>
              </a:rPr>
              <a:t>Expensive (1 hybrid + 1 extra detector).</a:t>
            </a:r>
          </a:p>
          <a:p>
            <a:pPr marL="342900" indent="-342900">
              <a:buFontTx/>
              <a:buChar char="-"/>
            </a:pPr>
            <a:r>
              <a:rPr lang="en-US" sz="2400" smtClean="0">
                <a:solidFill>
                  <a:srgbClr val="FF0000"/>
                </a:solidFill>
              </a:rPr>
              <a:t>Not so suitable when LO and qSig frequencies are detuned (</a:t>
            </a:r>
            <a:r>
              <a:rPr lang="el-GR" sz="2400" smtClean="0">
                <a:solidFill>
                  <a:srgbClr val="FF0000"/>
                </a:solidFill>
              </a:rPr>
              <a:t>Ω</a:t>
            </a:r>
            <a:r>
              <a:rPr lang="el-GR" sz="2400" baseline="-25000" smtClean="0">
                <a:solidFill>
                  <a:srgbClr val="FF0000"/>
                </a:solidFill>
                <a:latin typeface="Times New Roman" panose="02020603050405020304" pitchFamily="18" charset="0"/>
                <a:cs typeface="Times New Roman" panose="02020603050405020304" pitchFamily="18" charset="0"/>
              </a:rPr>
              <a:t>Δ</a:t>
            </a:r>
            <a:r>
              <a:rPr lang="en-US" sz="2400" smtClean="0">
                <a:solidFill>
                  <a:srgbClr val="FF0000"/>
                </a:solidFill>
                <a:latin typeface="Times New Roman" panose="02020603050405020304" pitchFamily="18" charset="0"/>
                <a:cs typeface="Times New Roman" panose="02020603050405020304" pitchFamily="18" charset="0"/>
              </a:rPr>
              <a:t> ≠ 0).</a:t>
            </a:r>
            <a:endParaRPr lang="en-US" sz="2400" dirty="0" smtClean="0">
              <a:solidFill>
                <a:srgbClr val="FF0000"/>
              </a:solidFill>
            </a:endParaRPr>
          </a:p>
        </p:txBody>
      </p:sp>
      <p:sp>
        <p:nvSpPr>
          <p:cNvPr id="613" name="TextBox 612"/>
          <p:cNvSpPr txBox="1"/>
          <p:nvPr/>
        </p:nvSpPr>
        <p:spPr>
          <a:xfrm>
            <a:off x="14198631" y="15796461"/>
            <a:ext cx="4821206" cy="1938992"/>
          </a:xfrm>
          <a:prstGeom prst="rect">
            <a:avLst/>
          </a:prstGeom>
          <a:noFill/>
        </p:spPr>
        <p:txBody>
          <a:bodyPr wrap="square" rtlCol="0">
            <a:spAutoFit/>
          </a:bodyPr>
          <a:lstStyle/>
          <a:p>
            <a:pPr marL="342900" indent="-342900">
              <a:buFontTx/>
              <a:buChar char="-"/>
            </a:pPr>
            <a:r>
              <a:rPr lang="en-US" sz="2400" smtClean="0">
                <a:solidFill>
                  <a:srgbClr val="FF0000"/>
                </a:solidFill>
              </a:rPr>
              <a:t>Complex electronics requiring downconversion etc.</a:t>
            </a:r>
            <a:endParaRPr lang="en-US" sz="2400" dirty="0" smtClean="0">
              <a:solidFill>
                <a:srgbClr val="FF0000"/>
              </a:solidFill>
            </a:endParaRPr>
          </a:p>
          <a:p>
            <a:pPr marL="342900" indent="-342900">
              <a:buFontTx/>
              <a:buChar char="-"/>
            </a:pPr>
            <a:r>
              <a:rPr lang="en-US" sz="2400" smtClean="0">
                <a:solidFill>
                  <a:srgbClr val="00B050"/>
                </a:solidFill>
              </a:rPr>
              <a:t>Less sensitive to deviations of parameters, such as splitting ratio. </a:t>
            </a:r>
          </a:p>
          <a:p>
            <a:pPr marL="342900" indent="-342900">
              <a:buFontTx/>
              <a:buChar char="-"/>
            </a:pPr>
            <a:r>
              <a:rPr lang="en-US" sz="2400" smtClean="0">
                <a:solidFill>
                  <a:srgbClr val="00B050"/>
                </a:solidFill>
              </a:rPr>
              <a:t>Classically well-studied problem.</a:t>
            </a:r>
            <a:endParaRPr lang="en-US" sz="2400" dirty="0" smtClean="0">
              <a:solidFill>
                <a:srgbClr val="00B050"/>
              </a:solidFill>
            </a:endParaRPr>
          </a:p>
        </p:txBody>
      </p:sp>
      <p:sp>
        <p:nvSpPr>
          <p:cNvPr id="615" name="CustomShape 18 2 2"/>
          <p:cNvSpPr/>
          <p:nvPr/>
        </p:nvSpPr>
        <p:spPr>
          <a:xfrm rot="16200000">
            <a:off x="7457188" y="14138369"/>
            <a:ext cx="3000309" cy="449011"/>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lang="en-US" sz="2000" i="1" kern="0" smtClean="0">
                <a:solidFill>
                  <a:srgbClr val="000000"/>
                </a:solidFill>
                <a:latin typeface="Arial"/>
              </a:rPr>
              <a:t>Dual homodyne setup</a:t>
            </a:r>
            <a:endParaRPr kumimoji="0" lang="en-US" sz="2000" b="0" i="1" u="none" strike="noStrike" kern="0" cap="none" spc="0" normalizeH="0" baseline="0" noProof="0" dirty="0" smtClean="0">
              <a:ln>
                <a:noFill/>
              </a:ln>
              <a:solidFill>
                <a:srgbClr val="000000"/>
              </a:solidFill>
              <a:effectLst/>
              <a:uLnTx/>
              <a:uFillTx/>
              <a:latin typeface="Arial"/>
            </a:endParaRPr>
          </a:p>
        </p:txBody>
      </p:sp>
      <p:sp>
        <p:nvSpPr>
          <p:cNvPr id="616" name="CustomShape 18 2 2"/>
          <p:cNvSpPr/>
          <p:nvPr/>
        </p:nvSpPr>
        <p:spPr>
          <a:xfrm rot="16200000">
            <a:off x="12791189" y="13833569"/>
            <a:ext cx="3000309" cy="449011"/>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lang="en-US" sz="2000" i="1" kern="0" smtClean="0">
                <a:solidFill>
                  <a:srgbClr val="000000"/>
                </a:solidFill>
                <a:latin typeface="Arial"/>
              </a:rPr>
              <a:t>Heterodyne setup</a:t>
            </a:r>
            <a:endParaRPr kumimoji="0" lang="en-US" sz="2000" b="0" i="1" u="none" strike="noStrike" kern="0" cap="none" spc="0" normalizeH="0" baseline="0" noProof="0" dirty="0" smtClean="0">
              <a:ln>
                <a:noFill/>
              </a:ln>
              <a:solidFill>
                <a:srgbClr val="000000"/>
              </a:solidFill>
              <a:effectLst/>
              <a:uLnTx/>
              <a:uFillTx/>
              <a:latin typeface="Arial"/>
            </a:endParaRPr>
          </a:p>
        </p:txBody>
      </p:sp>
      <p:grpSp>
        <p:nvGrpSpPr>
          <p:cNvPr id="27" name="Group 26"/>
          <p:cNvGrpSpPr/>
          <p:nvPr/>
        </p:nvGrpSpPr>
        <p:grpSpPr>
          <a:xfrm>
            <a:off x="19033661" y="25280041"/>
            <a:ext cx="6611087" cy="3132000"/>
            <a:chOff x="22677437" y="25370454"/>
            <a:chExt cx="6611087" cy="3132000"/>
          </a:xfrm>
        </p:grpSpPr>
        <p:pic>
          <p:nvPicPr>
            <p:cNvPr id="209" name="Picture 208"/>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2677437" y="25370454"/>
              <a:ext cx="6611087" cy="3132000"/>
            </a:xfrm>
            <a:prstGeom prst="rect">
              <a:avLst/>
            </a:prstGeom>
          </p:spPr>
        </p:pic>
        <p:pic>
          <p:nvPicPr>
            <p:cNvPr id="341" name="Picture 34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4851022" y="25746085"/>
              <a:ext cx="2122974" cy="1351403"/>
            </a:xfrm>
            <a:prstGeom prst="rect">
              <a:avLst/>
            </a:prstGeom>
          </p:spPr>
        </p:pic>
      </p:grpSp>
      <p:sp>
        <p:nvSpPr>
          <p:cNvPr id="342" name="TextBox 341"/>
          <p:cNvSpPr txBox="1"/>
          <p:nvPr/>
        </p:nvSpPr>
        <p:spPr>
          <a:xfrm>
            <a:off x="1030292" y="27759505"/>
            <a:ext cx="5416545" cy="954107"/>
          </a:xfrm>
          <a:prstGeom prst="rect">
            <a:avLst/>
          </a:prstGeom>
          <a:noFill/>
        </p:spPr>
        <p:txBody>
          <a:bodyPr wrap="square" rtlCol="0">
            <a:spAutoFit/>
          </a:bodyPr>
          <a:lstStyle/>
          <a:p>
            <a:pPr algn="just"/>
            <a:r>
              <a:rPr lang="en-US" sz="1400" i="1" kern="0">
                <a:solidFill>
                  <a:srgbClr val="000000"/>
                </a:solidFill>
                <a:latin typeface="Arial" panose="020B0604020202020204" pitchFamily="34" charset="0"/>
                <a:cs typeface="Arial" panose="020B0604020202020204" pitchFamily="34" charset="0"/>
              </a:rPr>
              <a:t>Noise characteristics of the </a:t>
            </a:r>
            <a:r>
              <a:rPr lang="en-US" sz="1400" i="1" kern="0" smtClean="0">
                <a:solidFill>
                  <a:srgbClr val="000000"/>
                </a:solidFill>
                <a:latin typeface="Arial" panose="020B0604020202020204" pitchFamily="34" charset="0"/>
                <a:cs typeface="Arial" panose="020B0604020202020204" pitchFamily="34" charset="0"/>
              </a:rPr>
              <a:t>lasers.</a:t>
            </a:r>
            <a:r>
              <a:rPr lang="en-US" sz="1400" kern="0" smtClean="0">
                <a:solidFill>
                  <a:srgbClr val="000000"/>
                </a:solidFill>
                <a:latin typeface="Arial" panose="020B0604020202020204" pitchFamily="34" charset="0"/>
                <a:cs typeface="Arial" panose="020B0604020202020204" pitchFamily="34" charset="0"/>
              </a:rPr>
              <a:t> </a:t>
            </a:r>
            <a:r>
              <a:rPr lang="en-US" sz="1400" kern="0">
                <a:solidFill>
                  <a:srgbClr val="000000"/>
                </a:solidFill>
                <a:latin typeface="Arial" panose="020B0604020202020204" pitchFamily="34" charset="0"/>
                <a:cs typeface="Arial" panose="020B0604020202020204" pitchFamily="34" charset="0"/>
              </a:rPr>
              <a:t>(Top) Allan deviation of the beat </a:t>
            </a:r>
            <a:r>
              <a:rPr lang="en-US" sz="1400" kern="0" smtClean="0">
                <a:solidFill>
                  <a:srgbClr val="000000"/>
                </a:solidFill>
                <a:latin typeface="Arial" panose="020B0604020202020204" pitchFamily="34" charset="0"/>
                <a:cs typeface="Arial" panose="020B0604020202020204" pitchFamily="34" charset="0"/>
              </a:rPr>
              <a:t>between two E15 or X15 lasers from NKT Photonics. (Bottom) Intensity/shot noise (IN/SN) measurements using the balanced detector with diodes D1 &amp; D2 and assuming 20dB CMR</a:t>
            </a:r>
            <a:endParaRPr lang="en-US" sz="1400" kern="0">
              <a:solidFill>
                <a:prstClr val="black"/>
              </a:solidFill>
              <a:latin typeface="Arial" panose="020B0604020202020204" pitchFamily="34" charset="0"/>
              <a:cs typeface="Arial" panose="020B0604020202020204" pitchFamily="34" charset="0"/>
            </a:endParaRPr>
          </a:p>
        </p:txBody>
      </p:sp>
      <p:pic>
        <p:nvPicPr>
          <p:cNvPr id="285" name="Picture 284"/>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326953" y="21920715"/>
            <a:ext cx="4815084" cy="3134371"/>
          </a:xfrm>
          <a:prstGeom prst="rect">
            <a:avLst/>
          </a:prstGeom>
        </p:spPr>
      </p:pic>
      <p:sp>
        <p:nvSpPr>
          <p:cNvPr id="343" name="TextBox 342"/>
          <p:cNvSpPr txBox="1"/>
          <p:nvPr/>
        </p:nvSpPr>
        <p:spPr>
          <a:xfrm>
            <a:off x="6631661" y="27568245"/>
            <a:ext cx="6316673" cy="1169551"/>
          </a:xfrm>
          <a:prstGeom prst="rect">
            <a:avLst/>
          </a:prstGeom>
          <a:noFill/>
        </p:spPr>
        <p:txBody>
          <a:bodyPr wrap="square" rtlCol="0">
            <a:spAutoFit/>
          </a:bodyPr>
          <a:lstStyle/>
          <a:p>
            <a:pPr lvl="0" algn="just" defTabSz="914400"/>
            <a:r>
              <a:rPr lang="en-US" sz="1400" i="1" kern="0">
                <a:solidFill>
                  <a:srgbClr val="000000"/>
                </a:solidFill>
                <a:latin typeface="Arial"/>
              </a:rPr>
              <a:t>Characterization of </a:t>
            </a:r>
            <a:r>
              <a:rPr lang="en-US" sz="1400" i="1" kern="0" smtClean="0">
                <a:solidFill>
                  <a:srgbClr val="000000"/>
                </a:solidFill>
                <a:latin typeface="Arial"/>
              </a:rPr>
              <a:t>phase </a:t>
            </a:r>
            <a:r>
              <a:rPr lang="en-US" sz="1400" i="1" kern="0">
                <a:solidFill>
                  <a:srgbClr val="000000"/>
                </a:solidFill>
                <a:latin typeface="Arial"/>
              </a:rPr>
              <a:t>&amp; </a:t>
            </a:r>
            <a:r>
              <a:rPr lang="en-US" sz="1400" i="1" kern="0" smtClean="0">
                <a:solidFill>
                  <a:srgbClr val="000000"/>
                </a:solidFill>
                <a:latin typeface="Arial"/>
              </a:rPr>
              <a:t>intensity </a:t>
            </a:r>
            <a:r>
              <a:rPr lang="en-US" sz="1400" i="1" kern="0">
                <a:solidFill>
                  <a:srgbClr val="000000"/>
                </a:solidFill>
                <a:latin typeface="Arial"/>
              </a:rPr>
              <a:t>modulators</a:t>
            </a:r>
            <a:r>
              <a:rPr lang="en-US" sz="1400" kern="0">
                <a:solidFill>
                  <a:srgbClr val="000000"/>
                </a:solidFill>
                <a:latin typeface="Arial"/>
              </a:rPr>
              <a:t>. </a:t>
            </a:r>
            <a:r>
              <a:rPr lang="en-US" sz="1400" kern="0" smtClean="0">
                <a:solidFill>
                  <a:srgbClr val="000000"/>
                </a:solidFill>
                <a:latin typeface="Arial"/>
              </a:rPr>
              <a:t>Broadband </a:t>
            </a:r>
            <a:r>
              <a:rPr lang="en-US" sz="1400" kern="0">
                <a:solidFill>
                  <a:srgbClr val="000000"/>
                </a:solidFill>
                <a:latin typeface="Arial"/>
              </a:rPr>
              <a:t>coding requires a thorough pre-characterization of the </a:t>
            </a:r>
            <a:r>
              <a:rPr lang="en-US" sz="1400" kern="0" smtClean="0">
                <a:solidFill>
                  <a:srgbClr val="000000"/>
                </a:solidFill>
                <a:latin typeface="Arial"/>
              </a:rPr>
              <a:t>modulators’ response in </a:t>
            </a:r>
            <a:r>
              <a:rPr lang="en-US" sz="1400" kern="0">
                <a:solidFill>
                  <a:srgbClr val="000000"/>
                </a:solidFill>
                <a:latin typeface="Arial"/>
              </a:rPr>
              <a:t>the frequency band of interest</a:t>
            </a:r>
            <a:r>
              <a:rPr lang="en-US" sz="1400" kern="0" smtClean="0">
                <a:solidFill>
                  <a:srgbClr val="000000"/>
                </a:solidFill>
                <a:latin typeface="Arial"/>
              </a:rPr>
              <a:t>. </a:t>
            </a:r>
            <a:r>
              <a:rPr lang="en-US" sz="1400" kern="0">
                <a:solidFill>
                  <a:srgbClr val="000000"/>
                </a:solidFill>
                <a:latin typeface="Arial"/>
              </a:rPr>
              <a:t>(Top)</a:t>
            </a:r>
            <a:r>
              <a:rPr lang="en-US" sz="1400" kern="0" smtClean="0">
                <a:solidFill>
                  <a:srgbClr val="000000"/>
                </a:solidFill>
                <a:latin typeface="Arial"/>
              </a:rPr>
              <a:t> Network </a:t>
            </a:r>
            <a:r>
              <a:rPr lang="en-US" sz="1400" kern="0">
                <a:solidFill>
                  <a:srgbClr val="000000"/>
                </a:solidFill>
                <a:latin typeface="Arial"/>
              </a:rPr>
              <a:t>analyzer measurement results of </a:t>
            </a:r>
            <a:r>
              <a:rPr lang="en-US" sz="1400" kern="0" smtClean="0">
                <a:solidFill>
                  <a:srgbClr val="000000"/>
                </a:solidFill>
                <a:latin typeface="Arial"/>
              </a:rPr>
              <a:t>the S21 </a:t>
            </a:r>
            <a:r>
              <a:rPr lang="en-US" sz="1400" kern="0">
                <a:solidFill>
                  <a:srgbClr val="000000"/>
                </a:solidFill>
                <a:latin typeface="Arial"/>
              </a:rPr>
              <a:t>parameter for the </a:t>
            </a:r>
            <a:r>
              <a:rPr lang="en-US" sz="1400" kern="0" smtClean="0">
                <a:solidFill>
                  <a:srgbClr val="000000"/>
                </a:solidFill>
                <a:latin typeface="Arial"/>
              </a:rPr>
              <a:t>PM. (Bottom) Transfer function of IM, measured using an Arduino (PDin--ADC, DC bias--DAC), also used for stabilization to quad point</a:t>
            </a:r>
            <a:endParaRPr lang="en-US" sz="1400" kern="0">
              <a:solidFill>
                <a:prstClr val="black"/>
              </a:solidFill>
              <a:latin typeface="Arial" panose="020B0604020202020204" pitchFamily="34" charset="0"/>
              <a:cs typeface="Arial" panose="020B0604020202020204" pitchFamily="34" charset="0"/>
            </a:endParaRPr>
          </a:p>
        </p:txBody>
      </p:sp>
      <p:sp>
        <p:nvSpPr>
          <p:cNvPr id="346" name="TextBox 345"/>
          <p:cNvSpPr txBox="1"/>
          <p:nvPr/>
        </p:nvSpPr>
        <p:spPr>
          <a:xfrm>
            <a:off x="13293873" y="27113174"/>
            <a:ext cx="5496087" cy="1600438"/>
          </a:xfrm>
          <a:prstGeom prst="rect">
            <a:avLst/>
          </a:prstGeom>
          <a:noFill/>
        </p:spPr>
        <p:txBody>
          <a:bodyPr wrap="square" rtlCol="0">
            <a:spAutoFit/>
          </a:bodyPr>
          <a:lstStyle/>
          <a:p>
            <a:pPr lvl="0" algn="just" defTabSz="914400"/>
            <a:r>
              <a:rPr lang="en-US" sz="1400" i="1" kern="0" smtClean="0">
                <a:solidFill>
                  <a:srgbClr val="000000"/>
                </a:solidFill>
                <a:latin typeface="Arial"/>
              </a:rPr>
              <a:t>Polarization fluctuation measurements in 20 km fiber spool</a:t>
            </a:r>
            <a:r>
              <a:rPr lang="en-US" sz="1400" kern="0" smtClean="0">
                <a:solidFill>
                  <a:srgbClr val="000000"/>
                </a:solidFill>
                <a:latin typeface="Arial"/>
              </a:rPr>
              <a:t>. Measurements were performed by connecting a detector to the output of the spool via a fiber </a:t>
            </a:r>
            <a:r>
              <a:rPr lang="en-US" sz="1400" kern="0">
                <a:solidFill>
                  <a:srgbClr val="000000"/>
                </a:solidFill>
                <a:latin typeface="Arial"/>
              </a:rPr>
              <a:t>polarization controller </a:t>
            </a:r>
            <a:r>
              <a:rPr lang="en-US" sz="1400" kern="0" smtClean="0">
                <a:solidFill>
                  <a:srgbClr val="000000"/>
                </a:solidFill>
                <a:latin typeface="Arial"/>
              </a:rPr>
              <a:t>(FPC) and inline polarizer. At </a:t>
            </a:r>
            <a:r>
              <a:rPr lang="en-US" sz="1400" i="1" kern="0" smtClean="0">
                <a:solidFill>
                  <a:srgbClr val="000000"/>
                </a:solidFill>
                <a:latin typeface="Arial"/>
              </a:rPr>
              <a:t>t</a:t>
            </a:r>
            <a:r>
              <a:rPr lang="en-US" sz="1400" kern="0" smtClean="0">
                <a:solidFill>
                  <a:srgbClr val="000000"/>
                </a:solidFill>
                <a:latin typeface="Arial"/>
              </a:rPr>
              <a:t>=0, the power was maximized using the FPC, and let evolve. Comparing with the measured trace at the input of spool (blue curve), it can be concluded that the polarization fluctuation in lab conditions is not significant. </a:t>
            </a:r>
            <a:endParaRPr lang="en-US" sz="1400" kern="0">
              <a:solidFill>
                <a:prstClr val="black"/>
              </a:solidFill>
              <a:latin typeface="Arial" panose="020B0604020202020204" pitchFamily="34" charset="0"/>
              <a:cs typeface="Arial" panose="020B0604020202020204" pitchFamily="34" charset="0"/>
            </a:endParaRPr>
          </a:p>
        </p:txBody>
      </p:sp>
      <p:sp>
        <p:nvSpPr>
          <p:cNvPr id="476" name="TextBox 475"/>
          <p:cNvSpPr txBox="1"/>
          <p:nvPr/>
        </p:nvSpPr>
        <p:spPr>
          <a:xfrm>
            <a:off x="25525065" y="25422256"/>
            <a:ext cx="3821837" cy="2246769"/>
          </a:xfrm>
          <a:prstGeom prst="rect">
            <a:avLst/>
          </a:prstGeom>
          <a:noFill/>
        </p:spPr>
        <p:txBody>
          <a:bodyPr wrap="square" rtlCol="0">
            <a:spAutoFit/>
          </a:bodyPr>
          <a:lstStyle/>
          <a:p>
            <a:pPr lvl="0" algn="just" defTabSz="914400"/>
            <a:r>
              <a:rPr lang="en-US" sz="1400" i="1" kern="0" smtClean="0">
                <a:solidFill>
                  <a:srgbClr val="000000"/>
                </a:solidFill>
                <a:latin typeface="Arial"/>
              </a:rPr>
              <a:t>Shot noise measurements on the broadband heterodyne detector</a:t>
            </a:r>
            <a:r>
              <a:rPr lang="en-US" sz="1400" kern="0" smtClean="0">
                <a:solidFill>
                  <a:srgbClr val="000000"/>
                </a:solidFill>
                <a:latin typeface="Arial"/>
              </a:rPr>
              <a:t>. Noise traces measured on a spectrum analyzer for different LO powers input at the 50/50 splitter before the detector. The inset shows the same response from near DC to 600 MHz, and it can be observed that it is quite non-uniform. The clearance from the electronic noise floor (blue trace) is also just around 6 dB at the max LO power, above which the detector saturates. </a:t>
            </a:r>
            <a:endParaRPr lang="en-US" sz="1400" kern="0">
              <a:solidFill>
                <a:prstClr val="black"/>
              </a:solidFill>
              <a:latin typeface="Arial" panose="020B0604020202020204" pitchFamily="34" charset="0"/>
              <a:cs typeface="Arial" panose="020B0604020202020204" pitchFamily="34" charset="0"/>
            </a:endParaRPr>
          </a:p>
        </p:txBody>
      </p:sp>
      <p:sp>
        <p:nvSpPr>
          <p:cNvPr id="477" name="TextBox 476"/>
          <p:cNvSpPr txBox="1"/>
          <p:nvPr/>
        </p:nvSpPr>
        <p:spPr>
          <a:xfrm>
            <a:off x="25388378" y="22229550"/>
            <a:ext cx="3707163" cy="2031325"/>
          </a:xfrm>
          <a:prstGeom prst="rect">
            <a:avLst/>
          </a:prstGeom>
          <a:noFill/>
        </p:spPr>
        <p:txBody>
          <a:bodyPr wrap="square" rtlCol="0">
            <a:spAutoFit/>
          </a:bodyPr>
          <a:lstStyle/>
          <a:p>
            <a:pPr lvl="0" algn="just" defTabSz="914400"/>
            <a:r>
              <a:rPr lang="en-US" sz="1400" i="1" kern="0" smtClean="0">
                <a:solidFill>
                  <a:srgbClr val="000000"/>
                </a:solidFill>
                <a:latin typeface="Arial"/>
              </a:rPr>
              <a:t>Beat signal strength measurements</a:t>
            </a:r>
            <a:r>
              <a:rPr lang="en-US" sz="1400" kern="0" smtClean="0">
                <a:solidFill>
                  <a:srgbClr val="000000"/>
                </a:solidFill>
                <a:latin typeface="Arial"/>
              </a:rPr>
              <a:t>. The LO and signal lasers are slightly detuned in frequency, and the beat signal is measured via the broadband heterodyne detector. Estimating the strength of this beat signal is necessary to gauge how well the filtering would eventually work, and how can the bits (from the oscilloscope/ADC) be partitioned between the quantum </a:t>
            </a:r>
            <a:r>
              <a:rPr lang="en-US" sz="1400" kern="0">
                <a:solidFill>
                  <a:srgbClr val="000000"/>
                </a:solidFill>
                <a:latin typeface="Arial"/>
              </a:rPr>
              <a:t>and the beat </a:t>
            </a:r>
            <a:r>
              <a:rPr lang="en-US" sz="1400" kern="0" smtClean="0">
                <a:solidFill>
                  <a:srgbClr val="000000"/>
                </a:solidFill>
                <a:latin typeface="Arial"/>
              </a:rPr>
              <a:t>signal.</a:t>
            </a:r>
            <a:endParaRPr lang="en-US" sz="1400" kern="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522010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3426.478"/>
  <p:tag name="LATEXADDIN" val="\documentclass{article}&#10;\usepackage{amsmath}&#10;\pagestyle{empty}&#10;\begin{document}&#10;&#10;\begin{equation*}&#10;I(t) \propto \cos \left[\alpha V_{AM}(t) + \varphi(t) \right] \cos \left[\Omega_{\Delta}(t) t + \beta V_{PM}(t) + \theta(t) \right], \text{with}&#10;\end{equation*}&#10;&#10;\end{document}"/>
  <p:tag name="IGUANATEXSIZE" val="20"/>
  <p:tag name="IGUANATEXCURSOR" val="243"/>
  <p:tag name="TRANSPARENCY" val="True"/>
  <p:tag name="FILENAME" val=""/>
  <p:tag name="LATEXENGINEID" val="1"/>
  <p:tag name="TEMPFOLDER" val=".\"/>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115.406"/>
  <p:tag name="ORIGINALWIDTH" val="3154.94"/>
  <p:tag name="LATEXADDIN" val="\documentclass{article}&#10;\usepackage{amsmath}&#10;\pagestyle{empty}&#10;\begin{document}&#10;&#10;\begin{itemize} &#10;\item $V_{AM/PM}(t)$ is the amplitude/phase modulation voltage, &#10;\item $\Omega_{\Delta}(t)$ is the detuning between LO and $Sig$,&#10;\item $\varphi(t)$ represents the DC bias on the AM, &#10;\item $\theta(t)$ captures the overall phase noise,&#10;\item $\alpha$ and $\beta$ are scaling constants. &#10;\end{itemize} %enumerate&#10;&#10;\end{document}"/>
  <p:tag name="IGUANATEXSIZE" val="20"/>
  <p:tag name="IGUANATEXCURSOR" val="80"/>
  <p:tag name="TRANSPARENCY" val="True"/>
  <p:tag name="FILENAME" val=""/>
  <p:tag name="LATEXENGINEID" val="1"/>
  <p:tag name="TEMPFOLDER" val=".\"/>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2863.9"/>
  <p:tag name="LATEXADDIN" val="\documentclass{article}&#10;\usepackage{amsmath}&#10;\pagestyle{empty}&#10;\begin{document}&#10;&#10;\begin{equation*}&#10;I(t) \propto \left(1 + \alpha V_{AM}(t) \right) \left( \cos \left[\Omega_{\Delta} t \right] - \beta V_{PM}(t) \sin \left[\Omega_{\Delta} t \right] \right) &#10;\end{equation*}&#10;&#10;\end{document}"/>
  <p:tag name="IGUANATEXSIZE" val="20"/>
  <p:tag name="IGUANATEXCURSOR" val="209"/>
  <p:tag name="TRANSPARENCY" val="True"/>
  <p:tag name="FILENAME" val=""/>
  <p:tag name="LATEXENGINEID" val="1"/>
  <p:tag name="TEMPFOLDER" val=".\"/>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3599</TotalTime>
  <Words>1095</Words>
  <Application>Microsoft Office PowerPoint</Application>
  <PresentationFormat>Custom</PresentationFormat>
  <Paragraphs>148</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Georgia</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Sepehr Ahmadi</dc:creator>
  <cp:lastModifiedBy>Dino Solar Nikolic</cp:lastModifiedBy>
  <cp:revision>285</cp:revision>
  <cp:lastPrinted>2017-09-15T15:38:44Z</cp:lastPrinted>
  <dcterms:created xsi:type="dcterms:W3CDTF">2006-08-16T00:00:00Z</dcterms:created>
  <dcterms:modified xsi:type="dcterms:W3CDTF">2017-09-15T16:23:11Z</dcterms:modified>
</cp:coreProperties>
</file>